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72" r:id="rId3"/>
    <p:sldId id="271" r:id="rId4"/>
    <p:sldId id="273" r:id="rId5"/>
    <p:sldId id="284" r:id="rId6"/>
    <p:sldId id="300" r:id="rId7"/>
    <p:sldId id="301" r:id="rId8"/>
    <p:sldId id="303" r:id="rId9"/>
    <p:sldId id="302" r:id="rId10"/>
    <p:sldId id="304" r:id="rId11"/>
    <p:sldId id="305" r:id="rId12"/>
    <p:sldId id="306" r:id="rId13"/>
    <p:sldId id="308" r:id="rId14"/>
    <p:sldId id="309" r:id="rId15"/>
    <p:sldId id="310" r:id="rId16"/>
    <p:sldId id="311" r:id="rId17"/>
    <p:sldId id="312" r:id="rId18"/>
    <p:sldId id="31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First Crawler" id="{9E3F5914-7CA2-BF4A-9B0A-6A244FC62953}">
          <p14:sldIdLst>
            <p14:sldId id="273"/>
            <p14:sldId id="284"/>
            <p14:sldId id="300"/>
          </p14:sldIdLst>
        </p14:section>
        <p14:section name="3. Second Crawler" id="{76867BE4-0B47-6B42-91CA-24814A4E4983}">
          <p14:sldIdLst>
            <p14:sldId id="301"/>
            <p14:sldId id="303"/>
            <p14:sldId id="302"/>
            <p14:sldId id="304"/>
          </p14:sldIdLst>
        </p14:section>
        <p14:section name="4. TF-IDF" id="{E0DD3B99-A565-5645-AA53-08270AA7AB11}">
          <p14:sldIdLst>
            <p14:sldId id="305"/>
            <p14:sldId id="306"/>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1841"/>
  </p:normalViewPr>
  <p:slideViewPr>
    <p:cSldViewPr snapToGrid="0">
      <p:cViewPr>
        <p:scale>
          <a:sx n="95" d="100"/>
          <a:sy n="95" d="100"/>
        </p:scale>
        <p:origin x="61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Having the url list, we have the second crawler to crawl movie contents of each movie. One movie, with one url, which leads to one movie content, i.e., plots. We wrote a special function to read excel file and form an array of movie urls.</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7</a:t>
            </a:fld>
            <a:endParaRPr kumimoji="1" lang="en-CN" altLang="zh-CN"/>
          </a:p>
        </p:txBody>
      </p:sp>
    </p:spTree>
    <p:extLst>
      <p:ext uri="{BB962C8B-B14F-4D97-AF65-F5344CB8AC3E}">
        <p14:creationId xmlns:p14="http://schemas.microsoft.com/office/powerpoint/2010/main" val="257016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url leads to the detail page of a movie. The plot is stored in a paragraph element, having attribute slot="content". So we can extract it using xpath.</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8</a:t>
            </a:fld>
            <a:endParaRPr kumimoji="1" lang="en-CN" altLang="zh-CN"/>
          </a:p>
        </p:txBody>
      </p:sp>
    </p:spTree>
    <p:extLst>
      <p:ext uri="{BB962C8B-B14F-4D97-AF65-F5344CB8AC3E}">
        <p14:creationId xmlns:p14="http://schemas.microsoft.com/office/powerpoint/2010/main" val="13811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Here is the code. We first initialize the start url by calling the get_movie_url function. Then, in start_requests() function, there is a for loop, traversing each start url. In each for loop, the function parse is called with the corresponding url as parameter.</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9</a:t>
            </a:fld>
            <a:endParaRPr kumimoji="1" lang="en-CN" altLang="zh-CN"/>
          </a:p>
        </p:txBody>
      </p:sp>
    </p:spTree>
    <p:extLst>
      <p:ext uri="{BB962C8B-B14F-4D97-AF65-F5344CB8AC3E}">
        <p14:creationId xmlns:p14="http://schemas.microsoft.com/office/powerpoint/2010/main" val="14270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American Typewriter" panose="02090604020004020304" pitchFamily="18" charset="77"/>
              </a:rPr>
              <a:t>The xpath retrieving the plot is "//p[@slot='content']/text()". We use regular expression tools to remove enters and tabs. Lastly, we store the retrieved content data into another excel file.</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10</a:t>
            </a:fld>
            <a:endParaRPr kumimoji="1" lang="en-CN" altLang="zh-CN"/>
          </a:p>
        </p:txBody>
      </p:sp>
    </p:spTree>
    <p:extLst>
      <p:ext uri="{BB962C8B-B14F-4D97-AF65-F5344CB8AC3E}">
        <p14:creationId xmlns:p14="http://schemas.microsoft.com/office/powerpoint/2010/main" val="115647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effectLst/>
                <a:latin typeface="American Typewriter" panose="02090604020004020304" pitchFamily="18" charset="77"/>
              </a:rPr>
              <a:t>TF-IDF Matrix &amp; Search</a:t>
            </a:r>
          </a:p>
          <a:p>
            <a:r>
              <a:rPr lang="en-US">
                <a:effectLst/>
                <a:latin typeface="American Typewriter" panose="02090604020004020304" pitchFamily="18" charset="77"/>
              </a:rPr>
              <a:t>The rest part is very simple. </a:t>
            </a:r>
          </a:p>
          <a:p>
            <a:pPr>
              <a:buFont typeface="+mj-lt"/>
              <a:buAutoNum type="arabicPeriod"/>
            </a:pPr>
            <a:r>
              <a:rPr lang="en-US">
                <a:effectLst/>
                <a:latin typeface="American Typewriter" panose="02090604020004020304" pitchFamily="18" charset="77"/>
              </a:rPr>
              <a:t>For each plot as a single string, tokenize it into an array of words;</a:t>
            </a:r>
          </a:p>
          <a:p>
            <a:pPr>
              <a:buFont typeface="+mj-lt"/>
              <a:buAutoNum type="arabicPeriod"/>
            </a:pPr>
            <a:r>
              <a:rPr lang="en-US">
                <a:effectLst/>
                <a:latin typeface="American Typewriter" panose="02090604020004020304" pitchFamily="18" charset="77"/>
              </a:rPr>
              <a:t>Sums the duplicates within each array, forming a term-frequency vector. Each tf vector corresponds to a movie plot;</a:t>
            </a:r>
          </a:p>
          <a:p>
            <a:pPr>
              <a:buFont typeface="+mj-lt"/>
              <a:buAutoNum type="arabicPeriod"/>
            </a:pPr>
            <a:r>
              <a:rPr lang="en-US">
                <a:effectLst/>
                <a:latin typeface="American Typewriter" panose="02090604020004020304" pitchFamily="18" charset="77"/>
              </a:rPr>
              <a:t>Combine multiple vectors into a tf matrix.</a:t>
            </a:r>
          </a:p>
          <a:p>
            <a:pPr>
              <a:buFont typeface="+mj-lt"/>
              <a:buAutoNum type="arabicPeriod"/>
            </a:pPr>
            <a:r>
              <a:rPr lang="en-US">
                <a:effectLst/>
                <a:latin typeface="American Typewriter" panose="02090604020004020304" pitchFamily="18" charset="77"/>
              </a:rPr>
              <a:t>Lastly, calculate idf and forms a tf-idf matrix.</a:t>
            </a:r>
          </a:p>
          <a:p>
            <a:br>
              <a:rPr lang="en-US">
                <a:effectLst/>
                <a:latin typeface="American Typewriter" panose="02090604020004020304" pitchFamily="18" charset="77"/>
              </a:rPr>
            </a:br>
            <a:endParaRPr lang="en-US">
              <a:effectLst/>
              <a:latin typeface="American Typewriter" panose="02090604020004020304" pitchFamily="18" charset="77"/>
            </a:endParaRPr>
          </a:p>
          <a:p>
            <a:r>
              <a:rPr lang="en-US">
                <a:effectLst/>
                <a:latin typeface="American Typewriter" panose="02090604020004020304" pitchFamily="18" charset="77"/>
              </a:rPr>
              <a:t>Let me give you a demo.</a:t>
            </a:r>
          </a:p>
          <a:p>
            <a:endParaRPr lang="en-CN"/>
          </a:p>
        </p:txBody>
      </p:sp>
      <p:sp>
        <p:nvSpPr>
          <p:cNvPr id="4" name="Slide Number Placeholder 3"/>
          <p:cNvSpPr>
            <a:spLocks noGrp="1"/>
          </p:cNvSpPr>
          <p:nvPr>
            <p:ph type="sldNum" sz="quarter" idx="5"/>
          </p:nvPr>
        </p:nvSpPr>
        <p:spPr/>
        <p:txBody>
          <a:bodyPr/>
          <a:lstStyle/>
          <a:p>
            <a:fld id="{468F34F1-3627-734B-81B0-23458D9FCC48}" type="slidenum">
              <a:rPr lang="en-CN"/>
              <a:t>11</a:t>
            </a:fld>
            <a:endParaRPr kumimoji="1" lang="en-CN" altLang="zh-CN"/>
          </a:p>
        </p:txBody>
      </p:sp>
    </p:spTree>
    <p:extLst>
      <p:ext uri="{BB962C8B-B14F-4D97-AF65-F5344CB8AC3E}">
        <p14:creationId xmlns:p14="http://schemas.microsoft.com/office/powerpoint/2010/main" val="65582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2023/11/13</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a:bodyPr>
          <a:lstStyle/>
          <a:p>
            <a:r>
              <a:rPr lang="en-US" altLang="zh-CN" dirty="0"/>
              <a:t>Plot</a:t>
            </a:r>
            <a:r>
              <a:rPr lang="zh-CN" altLang="en-US" dirty="0"/>
              <a:t> </a:t>
            </a:r>
            <a:r>
              <a:rPr lang="en-US" altLang="zh-CN" dirty="0"/>
              <a:t>Search</a:t>
            </a:r>
            <a:r>
              <a:rPr lang="zh-CN" altLang="en-US" dirty="0"/>
              <a:t> </a:t>
            </a:r>
            <a:r>
              <a:rPr lang="en-US" altLang="zh-CN" dirty="0"/>
              <a:t>using</a:t>
            </a:r>
            <a:r>
              <a:rPr lang="zh-CN" altLang="en-US" dirty="0"/>
              <a:t> </a:t>
            </a:r>
            <a:r>
              <a:rPr lang="en-US" altLang="zh-CN" dirty="0"/>
              <a:t>tf-idf</a:t>
            </a:r>
            <a:r>
              <a:rPr lang="zh-CN" altLang="en-US" dirty="0"/>
              <a:t> </a:t>
            </a:r>
            <a:r>
              <a:rPr lang="en-US" altLang="zh-CN" dirty="0"/>
              <a:t>Model</a:t>
            </a:r>
            <a:br>
              <a:rPr lang="en-US" altLang="zh-CN" dirty="0"/>
            </a:br>
            <a:r>
              <a:rPr lang="en-US" altLang="zh-CN" sz="2200" dirty="0"/>
              <a:t>From</a:t>
            </a:r>
            <a:r>
              <a:rPr lang="zh-CN" altLang="en-US" sz="2200" dirty="0"/>
              <a:t> </a:t>
            </a:r>
            <a:r>
              <a:rPr lang="en-US" altLang="zh-CN" sz="2200" dirty="0"/>
              <a:t>top</a:t>
            </a:r>
            <a:r>
              <a:rPr lang="zh-CN" altLang="en-US" sz="2200" dirty="0"/>
              <a:t> </a:t>
            </a:r>
            <a:r>
              <a:rPr lang="en-US" altLang="zh-CN" sz="2200" dirty="0"/>
              <a:t>100+</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movie_content.xls</a:t>
            </a:r>
          </a:p>
          <a:p>
            <a:endParaRPr lang="zh-CN" altLang="en-US" dirty="0"/>
          </a:p>
          <a:p>
            <a:endParaRPr lang="zh-CN" altLang="en-US" dirty="0"/>
          </a:p>
          <a:p>
            <a:endParaRPr kumimoji="1" lang="zh-CN" altLang="en-US"/>
          </a:p>
        </p:txBody>
      </p:sp>
      <p:pic>
        <p:nvPicPr>
          <p:cNvPr id="6" name="图片 5" descr="图形用户界面, 文本, 应用程序&#10;&#10;描述已自动生成">
            <a:extLst>
              <a:ext uri="{FF2B5EF4-FFF2-40B4-BE49-F238E27FC236}">
                <a16:creationId xmlns:a16="http://schemas.microsoft.com/office/drawing/2014/main" id="{34793368-73A3-8209-6DB9-36B1681D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608" y="0"/>
            <a:ext cx="11343191" cy="6900907"/>
          </a:xfrm>
          <a:prstGeom prst="rect">
            <a:avLst/>
          </a:prstGeom>
        </p:spPr>
      </p:pic>
    </p:spTree>
    <p:extLst>
      <p:ext uri="{BB962C8B-B14F-4D97-AF65-F5344CB8AC3E}">
        <p14:creationId xmlns:p14="http://schemas.microsoft.com/office/powerpoint/2010/main" val="1611908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1.</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article,</a:t>
            </a:r>
            <a:r>
              <a:rPr kumimoji="1" lang="zh-CN" altLang="en-US"/>
              <a:t> </a:t>
            </a:r>
            <a:r>
              <a:rPr kumimoji="1" lang="en-US" altLang="zh-CN"/>
              <a:t>tokenize</a:t>
            </a:r>
            <a:r>
              <a:rPr kumimoji="1" lang="zh-CN" altLang="en-US"/>
              <a:t> </a:t>
            </a:r>
            <a:r>
              <a:rPr kumimoji="1" lang="en-US" altLang="zh-CN"/>
              <a:t>into</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string;</a:t>
            </a:r>
          </a:p>
          <a:p>
            <a:pPr lvl="1"/>
            <a:r>
              <a:rPr kumimoji="1" lang="en-US" altLang="zh-CN"/>
              <a:t>2.</a:t>
            </a:r>
            <a:r>
              <a:rPr kumimoji="1" lang="zh-CN" altLang="en-US"/>
              <a:t> </a:t>
            </a:r>
            <a:r>
              <a:rPr kumimoji="1" lang="en-US" altLang="zh-CN"/>
              <a:t>Summarize</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array</a:t>
            </a:r>
            <a:r>
              <a:rPr kumimoji="1" lang="zh-CN" altLang="en-US"/>
              <a:t> </a:t>
            </a:r>
            <a:r>
              <a:rPr kumimoji="1" lang="en-US" altLang="zh-CN"/>
              <a:t>into</a:t>
            </a:r>
            <a:r>
              <a:rPr kumimoji="1" lang="zh-CN" altLang="en-US"/>
              <a:t> </a:t>
            </a:r>
            <a:r>
              <a:rPr kumimoji="1" lang="en-US" altLang="zh-CN"/>
              <a:t>term</a:t>
            </a:r>
            <a:r>
              <a:rPr kumimoji="1" lang="zh-CN" altLang="en-US"/>
              <a:t> </a:t>
            </a:r>
            <a:r>
              <a:rPr kumimoji="1" lang="en-US" altLang="zh-CN"/>
              <a:t>frequency</a:t>
            </a:r>
            <a:r>
              <a:rPr kumimoji="1" lang="zh-CN" altLang="en-US"/>
              <a:t> </a:t>
            </a:r>
            <a:r>
              <a:rPr kumimoji="1" lang="en-US" altLang="zh-CN"/>
              <a:t>vectors;</a:t>
            </a:r>
          </a:p>
          <a:p>
            <a:pPr lvl="1"/>
            <a:r>
              <a:rPr kumimoji="1" lang="en-US" altLang="zh-CN"/>
              <a:t>3.</a:t>
            </a:r>
            <a:r>
              <a:rPr kumimoji="1" lang="zh-CN" altLang="en-US"/>
              <a:t> </a:t>
            </a:r>
            <a:r>
              <a:rPr kumimoji="1" lang="en-US" altLang="zh-CN"/>
              <a:t>Combine</a:t>
            </a:r>
            <a:r>
              <a:rPr kumimoji="1" lang="zh-CN" altLang="en-US"/>
              <a:t> </a:t>
            </a:r>
            <a:r>
              <a:rPr kumimoji="1" lang="en-US" altLang="zh-CN"/>
              <a:t>multiple</a:t>
            </a:r>
            <a:r>
              <a:rPr kumimoji="1" lang="zh-CN" altLang="en-US"/>
              <a:t> </a:t>
            </a:r>
            <a:r>
              <a:rPr kumimoji="1" lang="en-US" altLang="zh-CN"/>
              <a:t>vectors,</a:t>
            </a:r>
            <a:r>
              <a:rPr kumimoji="1" lang="zh-CN" altLang="en-US"/>
              <a:t> </a:t>
            </a:r>
            <a:r>
              <a:rPr kumimoji="1" lang="en-US" altLang="zh-CN"/>
              <a:t>removing</a:t>
            </a:r>
            <a:r>
              <a:rPr kumimoji="1" lang="zh-CN" altLang="en-US"/>
              <a:t> </a:t>
            </a:r>
            <a:r>
              <a:rPr kumimoji="1" lang="en-US" altLang="zh-CN"/>
              <a:t>duplicates.</a:t>
            </a:r>
            <a:r>
              <a:rPr kumimoji="1" lang="zh-CN" altLang="en-US"/>
              <a:t> </a:t>
            </a:r>
            <a:r>
              <a:rPr kumimoji="1" lang="en-US" altLang="zh-CN"/>
              <a:t>This</a:t>
            </a:r>
            <a:r>
              <a:rPr kumimoji="1" lang="zh-CN" altLang="en-US"/>
              <a:t> </a:t>
            </a:r>
            <a:r>
              <a:rPr kumimoji="1" lang="en-US" altLang="zh-CN"/>
              <a:t>forms</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term-frequency</a:t>
            </a:r>
            <a:r>
              <a:rPr kumimoji="1" lang="zh-CN" altLang="en-US"/>
              <a:t> </a:t>
            </a:r>
            <a:r>
              <a:rPr kumimoji="1" lang="en-US" altLang="zh-CN"/>
              <a:t>vectors.</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endParaRPr kumimoji="1" lang="zh-CN" altLang="en-US"/>
          </a:p>
        </p:txBody>
      </p:sp>
      <p:sp>
        <p:nvSpPr>
          <p:cNvPr id="5" name="圆角矩形 4">
            <a:extLst>
              <a:ext uri="{FF2B5EF4-FFF2-40B4-BE49-F238E27FC236}">
                <a16:creationId xmlns:a16="http://schemas.microsoft.com/office/drawing/2014/main" id="{75F18167-E0A7-87E2-9B2D-3BA3C8E10C7F}"/>
              </a:ext>
            </a:extLst>
          </p:cNvPr>
          <p:cNvSpPr/>
          <p:nvPr/>
        </p:nvSpPr>
        <p:spPr>
          <a:xfrm>
            <a:off x="6776720" y="585216"/>
            <a:ext cx="1362559"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It</a:t>
            </a:r>
            <a:r>
              <a:rPr kumimoji="1" lang="zh-CN" altLang="en-US">
                <a:solidFill>
                  <a:schemeClr val="tx1"/>
                </a:solidFill>
              </a:rPr>
              <a:t> </a:t>
            </a:r>
            <a:r>
              <a:rPr kumimoji="1" lang="en-US" altLang="zh-CN">
                <a:solidFill>
                  <a:schemeClr val="tx1"/>
                </a:solidFill>
              </a:rPr>
              <a:t>iscake.</a:t>
            </a:r>
            <a:endParaRPr kumimoji="1" lang="zh-CN" altLang="en-US">
              <a:solidFill>
                <a:schemeClr val="tx1"/>
              </a:solidFill>
            </a:endParaRPr>
          </a:p>
        </p:txBody>
      </p:sp>
      <p:sp>
        <p:nvSpPr>
          <p:cNvPr id="6" name="文本框 5">
            <a:extLst>
              <a:ext uri="{FF2B5EF4-FFF2-40B4-BE49-F238E27FC236}">
                <a16:creationId xmlns:a16="http://schemas.microsoft.com/office/drawing/2014/main" id="{9107566F-0F57-156B-6F31-15F5485D042C}"/>
              </a:ext>
            </a:extLst>
          </p:cNvPr>
          <p:cNvSpPr txBox="1"/>
          <p:nvPr/>
        </p:nvSpPr>
        <p:spPr>
          <a:xfrm>
            <a:off x="5814596" y="578221"/>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9" name="圆角矩形 8">
            <a:extLst>
              <a:ext uri="{FF2B5EF4-FFF2-40B4-BE49-F238E27FC236}">
                <a16:creationId xmlns:a16="http://schemas.microsoft.com/office/drawing/2014/main" id="{ADE4D0B7-EFC5-48D6-69CA-924DAC39D9AE}"/>
              </a:ext>
            </a:extLst>
          </p:cNvPr>
          <p:cNvSpPr/>
          <p:nvPr/>
        </p:nvSpPr>
        <p:spPr>
          <a:xfrm>
            <a:off x="6776720" y="1175458"/>
            <a:ext cx="250952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tastes</a:t>
            </a:r>
            <a:r>
              <a:rPr kumimoji="1" lang="zh-CN" altLang="en-US">
                <a:solidFill>
                  <a:schemeClr val="tx1"/>
                </a:solidFill>
              </a:rPr>
              <a:t> </a:t>
            </a:r>
            <a:r>
              <a:rPr kumimoji="1" lang="en-US" altLang="zh-CN">
                <a:solidFill>
                  <a:schemeClr val="tx1"/>
                </a:solidFill>
              </a:rPr>
              <a:t>like</a:t>
            </a:r>
            <a:r>
              <a:rPr kumimoji="1" lang="zh-CN" altLang="en-US">
                <a:solidFill>
                  <a:schemeClr val="tx1"/>
                </a:solidFill>
              </a:rPr>
              <a:t> </a:t>
            </a:r>
            <a:r>
              <a:rPr kumimoji="1" lang="en-US" altLang="zh-CN">
                <a:solidFill>
                  <a:schemeClr val="tx1"/>
                </a:solidFill>
              </a:rPr>
              <a:t>cake.</a:t>
            </a:r>
            <a:endParaRPr kumimoji="1" lang="zh-CN" altLang="en-US">
              <a:solidFill>
                <a:schemeClr val="tx1"/>
              </a:solidFill>
            </a:endParaRPr>
          </a:p>
        </p:txBody>
      </p:sp>
      <p:sp>
        <p:nvSpPr>
          <p:cNvPr id="10" name="文本框 9">
            <a:extLst>
              <a:ext uri="{FF2B5EF4-FFF2-40B4-BE49-F238E27FC236}">
                <a16:creationId xmlns:a16="http://schemas.microsoft.com/office/drawing/2014/main" id="{56B6AB42-EAFF-A4CC-4D99-7F780CD477D8}"/>
              </a:ext>
            </a:extLst>
          </p:cNvPr>
          <p:cNvSpPr txBox="1"/>
          <p:nvPr/>
        </p:nvSpPr>
        <p:spPr>
          <a:xfrm>
            <a:off x="5814596" y="116851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12" name="圆角矩形 11">
            <a:extLst>
              <a:ext uri="{FF2B5EF4-FFF2-40B4-BE49-F238E27FC236}">
                <a16:creationId xmlns:a16="http://schemas.microsoft.com/office/drawing/2014/main" id="{610DE0AC-3694-D7DD-E86A-3899C88656BF}"/>
              </a:ext>
            </a:extLst>
          </p:cNvPr>
          <p:cNvSpPr/>
          <p:nvPr/>
        </p:nvSpPr>
        <p:spPr>
          <a:xfrm>
            <a:off x="6776720" y="1729489"/>
            <a:ext cx="17678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is</a:t>
            </a:r>
            <a:r>
              <a:rPr kumimoji="1" lang="zh-CN" altLang="en-US">
                <a:solidFill>
                  <a:schemeClr val="tx1"/>
                </a:solidFill>
              </a:rPr>
              <a:t> </a:t>
            </a:r>
            <a:r>
              <a:rPr kumimoji="1" lang="en-US" altLang="zh-CN">
                <a:solidFill>
                  <a:schemeClr val="tx1"/>
                </a:solidFill>
              </a:rPr>
              <a:t>a</a:t>
            </a:r>
            <a:r>
              <a:rPr kumimoji="1" lang="zh-CN" altLang="en-US">
                <a:solidFill>
                  <a:schemeClr val="tx1"/>
                </a:solidFill>
              </a:rPr>
              <a:t> </a:t>
            </a:r>
            <a:r>
              <a:rPr kumimoji="1" lang="en-US" altLang="zh-CN">
                <a:solidFill>
                  <a:schemeClr val="tx1"/>
                </a:solidFill>
              </a:rPr>
              <a:t>lie.</a:t>
            </a:r>
            <a:endParaRPr kumimoji="1" lang="zh-CN" altLang="en-US">
              <a:solidFill>
                <a:schemeClr val="tx1"/>
              </a:solidFill>
            </a:endParaRPr>
          </a:p>
        </p:txBody>
      </p:sp>
      <p:sp>
        <p:nvSpPr>
          <p:cNvPr id="13" name="文本框 12">
            <a:extLst>
              <a:ext uri="{FF2B5EF4-FFF2-40B4-BE49-F238E27FC236}">
                <a16:creationId xmlns:a16="http://schemas.microsoft.com/office/drawing/2014/main" id="{70E5222D-76A1-4675-0652-DEBE01992D4E}"/>
              </a:ext>
            </a:extLst>
          </p:cNvPr>
          <p:cNvSpPr txBox="1"/>
          <p:nvPr/>
        </p:nvSpPr>
        <p:spPr>
          <a:xfrm>
            <a:off x="5822534" y="1722494"/>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14" name="文本框 13">
            <a:extLst>
              <a:ext uri="{FF2B5EF4-FFF2-40B4-BE49-F238E27FC236}">
                <a16:creationId xmlns:a16="http://schemas.microsoft.com/office/drawing/2014/main" id="{63B719F8-4FF8-BE43-4B60-DEEBA04135C8}"/>
              </a:ext>
            </a:extLst>
          </p:cNvPr>
          <p:cNvSpPr txBox="1"/>
          <p:nvPr/>
        </p:nvSpPr>
        <p:spPr>
          <a:xfrm>
            <a:off x="5178120" y="199816"/>
            <a:ext cx="1835759" cy="369332"/>
          </a:xfrm>
          <a:prstGeom prst="rect">
            <a:avLst/>
          </a:prstGeom>
          <a:noFill/>
        </p:spPr>
        <p:txBody>
          <a:bodyPr wrap="none" rtlCol="0">
            <a:spAutoFit/>
          </a:bodyPr>
          <a:lstStyle/>
          <a:p>
            <a:r>
              <a:rPr kumimoji="1" lang="en-US" altLang="zh-CN" b="1"/>
              <a:t>Original</a:t>
            </a:r>
            <a:r>
              <a:rPr kumimoji="1" lang="zh-CN" altLang="en-US" b="1"/>
              <a:t> </a:t>
            </a:r>
            <a:r>
              <a:rPr kumimoji="1" lang="en-US" altLang="zh-CN" b="1"/>
              <a:t>Queries:</a:t>
            </a:r>
            <a:endParaRPr kumimoji="1" lang="zh-CN" altLang="en-US" b="1"/>
          </a:p>
        </p:txBody>
      </p:sp>
      <p:sp>
        <p:nvSpPr>
          <p:cNvPr id="15" name="文本框 14">
            <a:extLst>
              <a:ext uri="{FF2B5EF4-FFF2-40B4-BE49-F238E27FC236}">
                <a16:creationId xmlns:a16="http://schemas.microsoft.com/office/drawing/2014/main" id="{A8C16858-E4BF-D7C5-7CAE-D6C29E5A708A}"/>
              </a:ext>
            </a:extLst>
          </p:cNvPr>
          <p:cNvSpPr txBox="1"/>
          <p:nvPr/>
        </p:nvSpPr>
        <p:spPr>
          <a:xfrm>
            <a:off x="5212861" y="2171276"/>
            <a:ext cx="1203471" cy="369332"/>
          </a:xfrm>
          <a:prstGeom prst="rect">
            <a:avLst/>
          </a:prstGeom>
          <a:noFill/>
        </p:spPr>
        <p:txBody>
          <a:bodyPr wrap="none" rtlCol="0">
            <a:spAutoFit/>
          </a:bodyPr>
          <a:lstStyle/>
          <a:p>
            <a:r>
              <a:rPr kumimoji="1" lang="en-US" altLang="zh-CN" b="1"/>
              <a:t>Tokenized:</a:t>
            </a:r>
            <a:endParaRPr kumimoji="1" lang="zh-CN" altLang="en-US" b="1"/>
          </a:p>
        </p:txBody>
      </p:sp>
      <p:grpSp>
        <p:nvGrpSpPr>
          <p:cNvPr id="97" name="组合 96">
            <a:extLst>
              <a:ext uri="{FF2B5EF4-FFF2-40B4-BE49-F238E27FC236}">
                <a16:creationId xmlns:a16="http://schemas.microsoft.com/office/drawing/2014/main" id="{B9B74D91-AEFE-C8AA-4643-D5A5CEC6F7C5}"/>
              </a:ext>
            </a:extLst>
          </p:cNvPr>
          <p:cNvGrpSpPr/>
          <p:nvPr/>
        </p:nvGrpSpPr>
        <p:grpSpPr>
          <a:xfrm>
            <a:off x="5801681" y="3403196"/>
            <a:ext cx="3720541" cy="369332"/>
            <a:chOff x="5801682" y="3677883"/>
            <a:chExt cx="3720541" cy="369332"/>
          </a:xfrm>
        </p:grpSpPr>
        <p:sp>
          <p:nvSpPr>
            <p:cNvPr id="33" name="圆角矩形 32">
              <a:extLst>
                <a:ext uri="{FF2B5EF4-FFF2-40B4-BE49-F238E27FC236}">
                  <a16:creationId xmlns:a16="http://schemas.microsoft.com/office/drawing/2014/main" id="{03CD3BBD-C0E6-F05F-ED32-19F69F63BC65}"/>
                </a:ext>
              </a:extLst>
            </p:cNvPr>
            <p:cNvSpPr/>
            <p:nvPr/>
          </p:nvSpPr>
          <p:spPr>
            <a:xfrm>
              <a:off x="6776720" y="3684881"/>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4" name="文本框 33">
              <a:extLst>
                <a:ext uri="{FF2B5EF4-FFF2-40B4-BE49-F238E27FC236}">
                  <a16:creationId xmlns:a16="http://schemas.microsoft.com/office/drawing/2014/main" id="{EA13D087-D042-482D-423D-9F04FB5003D7}"/>
                </a:ext>
              </a:extLst>
            </p:cNvPr>
            <p:cNvSpPr txBox="1"/>
            <p:nvPr/>
          </p:nvSpPr>
          <p:spPr>
            <a:xfrm>
              <a:off x="5801682" y="3677883"/>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40" name="圆角矩形 39">
              <a:extLst>
                <a:ext uri="{FF2B5EF4-FFF2-40B4-BE49-F238E27FC236}">
                  <a16:creationId xmlns:a16="http://schemas.microsoft.com/office/drawing/2014/main" id="{576F7262-1C7C-90C1-EF5C-CCB0E8502D74}"/>
                </a:ext>
              </a:extLst>
            </p:cNvPr>
            <p:cNvSpPr/>
            <p:nvPr/>
          </p:nvSpPr>
          <p:spPr>
            <a:xfrm>
              <a:off x="7414313" y="3684879"/>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41" name="圆角矩形 40">
              <a:extLst>
                <a:ext uri="{FF2B5EF4-FFF2-40B4-BE49-F238E27FC236}">
                  <a16:creationId xmlns:a16="http://schemas.microsoft.com/office/drawing/2014/main" id="{B1484570-7206-5256-F11A-B87DDA5DD891}"/>
                </a:ext>
              </a:extLst>
            </p:cNvPr>
            <p:cNvSpPr/>
            <p:nvPr/>
          </p:nvSpPr>
          <p:spPr>
            <a:xfrm>
              <a:off x="8139279" y="3684879"/>
              <a:ext cx="40528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sp>
          <p:nvSpPr>
            <p:cNvPr id="42" name="圆角矩形 41">
              <a:extLst>
                <a:ext uri="{FF2B5EF4-FFF2-40B4-BE49-F238E27FC236}">
                  <a16:creationId xmlns:a16="http://schemas.microsoft.com/office/drawing/2014/main" id="{FD8E0DE9-2D0A-97AB-BB26-B017629E619A}"/>
                </a:ext>
              </a:extLst>
            </p:cNvPr>
            <p:cNvSpPr/>
            <p:nvPr/>
          </p:nvSpPr>
          <p:spPr>
            <a:xfrm>
              <a:off x="8615680" y="3684878"/>
              <a:ext cx="35023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a:t>
              </a:r>
              <a:endParaRPr kumimoji="1" lang="zh-CN" altLang="en-US">
                <a:solidFill>
                  <a:schemeClr val="tx1"/>
                </a:solidFill>
              </a:endParaRPr>
            </a:p>
          </p:txBody>
        </p:sp>
        <p:sp>
          <p:nvSpPr>
            <p:cNvPr id="43" name="圆角矩形 42">
              <a:extLst>
                <a:ext uri="{FF2B5EF4-FFF2-40B4-BE49-F238E27FC236}">
                  <a16:creationId xmlns:a16="http://schemas.microsoft.com/office/drawing/2014/main" id="{66C3C286-9BB3-D4CE-04C9-E4B70A297751}"/>
                </a:ext>
              </a:extLst>
            </p:cNvPr>
            <p:cNvSpPr/>
            <p:nvPr/>
          </p:nvSpPr>
          <p:spPr>
            <a:xfrm>
              <a:off x="9037030" y="3684878"/>
              <a:ext cx="48519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lie</a:t>
              </a:r>
              <a:endParaRPr kumimoji="1" lang="zh-CN" altLang="en-US">
                <a:solidFill>
                  <a:schemeClr val="tx1"/>
                </a:solidFill>
              </a:endParaRPr>
            </a:p>
          </p:txBody>
        </p:sp>
      </p:grpSp>
      <p:sp>
        <p:nvSpPr>
          <p:cNvPr id="44" name="文本框 43">
            <a:extLst>
              <a:ext uri="{FF2B5EF4-FFF2-40B4-BE49-F238E27FC236}">
                <a16:creationId xmlns:a16="http://schemas.microsoft.com/office/drawing/2014/main" id="{94FBA4C2-A358-E9AC-127F-CBAE5DCDF355}"/>
              </a:ext>
            </a:extLst>
          </p:cNvPr>
          <p:cNvSpPr txBox="1"/>
          <p:nvPr/>
        </p:nvSpPr>
        <p:spPr>
          <a:xfrm>
            <a:off x="5273482" y="3964300"/>
            <a:ext cx="246189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vectors:</a:t>
            </a:r>
            <a:endParaRPr kumimoji="1" lang="zh-CN" altLang="en-US" b="1"/>
          </a:p>
        </p:txBody>
      </p:sp>
      <p:grpSp>
        <p:nvGrpSpPr>
          <p:cNvPr id="96" name="组合 95">
            <a:extLst>
              <a:ext uri="{FF2B5EF4-FFF2-40B4-BE49-F238E27FC236}">
                <a16:creationId xmlns:a16="http://schemas.microsoft.com/office/drawing/2014/main" id="{98A824E2-A085-8EDD-437A-4F87B7B1CFAC}"/>
              </a:ext>
            </a:extLst>
          </p:cNvPr>
          <p:cNvGrpSpPr/>
          <p:nvPr/>
        </p:nvGrpSpPr>
        <p:grpSpPr>
          <a:xfrm>
            <a:off x="5814596" y="2973149"/>
            <a:ext cx="4436843" cy="369332"/>
            <a:chOff x="5814597" y="3126227"/>
            <a:chExt cx="4436843" cy="369332"/>
          </a:xfrm>
        </p:grpSpPr>
        <p:sp>
          <p:nvSpPr>
            <p:cNvPr id="30" name="圆角矩形 29">
              <a:extLst>
                <a:ext uri="{FF2B5EF4-FFF2-40B4-BE49-F238E27FC236}">
                  <a16:creationId xmlns:a16="http://schemas.microsoft.com/office/drawing/2014/main" id="{5FEEDBC4-5ADF-A6A3-6E14-0986391CEAFB}"/>
                </a:ext>
              </a:extLst>
            </p:cNvPr>
            <p:cNvSpPr/>
            <p:nvPr/>
          </p:nvSpPr>
          <p:spPr>
            <a:xfrm>
              <a:off x="6776720" y="3130850"/>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1" name="文本框 30">
              <a:extLst>
                <a:ext uri="{FF2B5EF4-FFF2-40B4-BE49-F238E27FC236}">
                  <a16:creationId xmlns:a16="http://schemas.microsoft.com/office/drawing/2014/main" id="{CCB6F19A-0087-B3A5-AD20-6E410124EFEF}"/>
                </a:ext>
              </a:extLst>
            </p:cNvPr>
            <p:cNvSpPr txBox="1"/>
            <p:nvPr/>
          </p:nvSpPr>
          <p:spPr>
            <a:xfrm>
              <a:off x="5814597" y="3126227"/>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37" name="圆角矩形 36">
              <a:extLst>
                <a:ext uri="{FF2B5EF4-FFF2-40B4-BE49-F238E27FC236}">
                  <a16:creationId xmlns:a16="http://schemas.microsoft.com/office/drawing/2014/main" id="{77226C07-7B02-0F4D-5729-7F39D328E34D}"/>
                </a:ext>
              </a:extLst>
            </p:cNvPr>
            <p:cNvSpPr/>
            <p:nvPr/>
          </p:nvSpPr>
          <p:spPr>
            <a:xfrm>
              <a:off x="7414314" y="3130850"/>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38" name="圆角矩形 37">
              <a:extLst>
                <a:ext uri="{FF2B5EF4-FFF2-40B4-BE49-F238E27FC236}">
                  <a16:creationId xmlns:a16="http://schemas.microsoft.com/office/drawing/2014/main" id="{94BFB1AE-5383-0D7A-9204-0E4BF6BF6120}"/>
                </a:ext>
              </a:extLst>
            </p:cNvPr>
            <p:cNvSpPr/>
            <p:nvPr/>
          </p:nvSpPr>
          <p:spPr>
            <a:xfrm>
              <a:off x="8139279" y="3130850"/>
              <a:ext cx="75072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tastes</a:t>
              </a:r>
              <a:endParaRPr kumimoji="1" lang="zh-CN" altLang="en-US">
                <a:solidFill>
                  <a:schemeClr val="tx1"/>
                </a:solidFill>
              </a:endParaRPr>
            </a:p>
          </p:txBody>
        </p:sp>
        <p:sp>
          <p:nvSpPr>
            <p:cNvPr id="39" name="圆角矩形 38">
              <a:extLst>
                <a:ext uri="{FF2B5EF4-FFF2-40B4-BE49-F238E27FC236}">
                  <a16:creationId xmlns:a16="http://schemas.microsoft.com/office/drawing/2014/main" id="{62C6BDA6-A359-86CC-D2FE-BB547A99D55C}"/>
                </a:ext>
              </a:extLst>
            </p:cNvPr>
            <p:cNvSpPr/>
            <p:nvPr/>
          </p:nvSpPr>
          <p:spPr>
            <a:xfrm>
              <a:off x="8965910" y="3130850"/>
              <a:ext cx="55631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like</a:t>
              </a:r>
              <a:endParaRPr kumimoji="1" lang="zh-CN" altLang="en-US">
                <a:solidFill>
                  <a:schemeClr val="tx1"/>
                </a:solidFill>
              </a:endParaRPr>
            </a:p>
          </p:txBody>
        </p:sp>
        <p:sp>
          <p:nvSpPr>
            <p:cNvPr id="46" name="圆角矩形 45">
              <a:extLst>
                <a:ext uri="{FF2B5EF4-FFF2-40B4-BE49-F238E27FC236}">
                  <a16:creationId xmlns:a16="http://schemas.microsoft.com/office/drawing/2014/main" id="{91F9F582-90F9-A1E1-1934-753034D999FC}"/>
                </a:ext>
              </a:extLst>
            </p:cNvPr>
            <p:cNvSpPr/>
            <p:nvPr/>
          </p:nvSpPr>
          <p:spPr>
            <a:xfrm>
              <a:off x="9598133" y="3130850"/>
              <a:ext cx="653307"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grpSp>
      <p:sp>
        <p:nvSpPr>
          <p:cNvPr id="92" name="文本框 91">
            <a:extLst>
              <a:ext uri="{FF2B5EF4-FFF2-40B4-BE49-F238E27FC236}">
                <a16:creationId xmlns:a16="http://schemas.microsoft.com/office/drawing/2014/main" id="{F52BBAC3-3848-2A88-F3D1-EEC134BD1F9A}"/>
              </a:ext>
            </a:extLst>
          </p:cNvPr>
          <p:cNvSpPr txBox="1"/>
          <p:nvPr/>
        </p:nvSpPr>
        <p:spPr>
          <a:xfrm>
            <a:off x="5822534" y="4419998"/>
            <a:ext cx="4811895" cy="1015663"/>
          </a:xfrm>
          <a:prstGeom prst="rect">
            <a:avLst/>
          </a:prstGeom>
          <a:noFill/>
        </p:spPr>
        <p:txBody>
          <a:bodyPr wrap="none" rtlCol="0">
            <a:spAutoFit/>
          </a:bodyPr>
          <a:lstStyle/>
          <a:p>
            <a:r>
              <a:rPr kumimoji="1" lang="en-US" altLang="zh-CN" sz="2000"/>
              <a:t>Article</a:t>
            </a:r>
            <a:r>
              <a:rPr kumimoji="1" lang="zh-CN" altLang="en-US" sz="2000"/>
              <a:t> </a:t>
            </a:r>
            <a:r>
              <a:rPr kumimoji="1" lang="en-US" altLang="zh-CN" sz="2000"/>
              <a:t>1:</a:t>
            </a:r>
            <a:r>
              <a:rPr kumimoji="1" lang="zh-CN" altLang="en-US" sz="2000"/>
              <a:t> </a:t>
            </a:r>
            <a:r>
              <a:rPr kumimoji="1" lang="en-US" altLang="zh-CN" sz="2000"/>
              <a:t>{</a:t>
            </a:r>
            <a:r>
              <a:rPr kumimoji="1" lang="zh-CN" altLang="en-US" sz="2000"/>
              <a:t> </a:t>
            </a:r>
            <a:r>
              <a:rPr kumimoji="1" lang="en-US" altLang="zh-CN" sz="2000"/>
              <a:t>‘it’:1,</a:t>
            </a:r>
            <a:r>
              <a:rPr kumimoji="1" lang="zh-CN" altLang="en-US" sz="2000"/>
              <a:t> </a:t>
            </a:r>
            <a:r>
              <a:rPr kumimoji="1" lang="en-US" altLang="zh-CN" sz="2000"/>
              <a:t>‘is’:1,</a:t>
            </a:r>
            <a:r>
              <a:rPr kumimoji="1" lang="zh-CN" altLang="en-US" sz="2000"/>
              <a:t> </a:t>
            </a:r>
            <a:r>
              <a:rPr kumimoji="1" lang="en-US" altLang="zh-CN" sz="2000"/>
              <a:t>‘cake’:1}</a:t>
            </a:r>
          </a:p>
          <a:p>
            <a:r>
              <a:rPr kumimoji="1" lang="en-US" altLang="zh-CN" sz="2000"/>
              <a:t>Article</a:t>
            </a:r>
            <a:r>
              <a:rPr kumimoji="1" lang="zh-CN" altLang="en-US" sz="2000"/>
              <a:t> </a:t>
            </a:r>
            <a:r>
              <a:rPr kumimoji="1" lang="en-US" altLang="zh-CN" sz="2000"/>
              <a:t>2:</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‘cake’:2,</a:t>
            </a:r>
            <a:r>
              <a:rPr kumimoji="1" lang="zh-CN" altLang="en-US" sz="2000"/>
              <a:t> </a:t>
            </a:r>
            <a:r>
              <a:rPr kumimoji="1" lang="en-US" altLang="zh-CN" sz="2000"/>
              <a:t>‘tastes’:1,</a:t>
            </a:r>
            <a:r>
              <a:rPr kumimoji="1" lang="zh-CN" altLang="en-US" sz="2000"/>
              <a:t> </a:t>
            </a:r>
            <a:r>
              <a:rPr kumimoji="1" lang="en-US" altLang="zh-CN" sz="2000"/>
              <a:t>‘like’:</a:t>
            </a:r>
            <a:r>
              <a:rPr kumimoji="1" lang="zh-CN" altLang="en-US" sz="2000"/>
              <a:t> </a:t>
            </a:r>
            <a:r>
              <a:rPr kumimoji="1" lang="en-US" altLang="zh-CN" sz="2000"/>
              <a:t>1}</a:t>
            </a:r>
          </a:p>
          <a:p>
            <a:r>
              <a:rPr kumimoji="1" lang="en-US" altLang="zh-CN" sz="2000"/>
              <a:t>Article</a:t>
            </a:r>
            <a:r>
              <a:rPr kumimoji="1" lang="zh-CN" altLang="en-US" sz="2000"/>
              <a:t> </a:t>
            </a:r>
            <a:r>
              <a:rPr kumimoji="1" lang="en-US" altLang="zh-CN" sz="2000"/>
              <a:t>3:</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‘cake’:1,</a:t>
            </a:r>
            <a:r>
              <a:rPr kumimoji="1" lang="zh-CN" altLang="en-US" sz="2000"/>
              <a:t> </a:t>
            </a:r>
            <a:r>
              <a:rPr kumimoji="1" lang="en-US" altLang="zh-CN" sz="2000"/>
              <a:t>‘is’:1,</a:t>
            </a:r>
            <a:r>
              <a:rPr kumimoji="1" lang="zh-CN" altLang="en-US" sz="2000"/>
              <a:t> </a:t>
            </a:r>
            <a:r>
              <a:rPr kumimoji="1" lang="en-US" altLang="zh-CN" sz="2000"/>
              <a:t>‘a’:1,</a:t>
            </a:r>
            <a:r>
              <a:rPr kumimoji="1" lang="zh-CN" altLang="en-US" sz="2000"/>
              <a:t> </a:t>
            </a:r>
            <a:r>
              <a:rPr kumimoji="1" lang="en-US" altLang="zh-CN" sz="2000"/>
              <a:t>‘lie’:1}</a:t>
            </a:r>
            <a:endParaRPr kumimoji="1" lang="zh-CN" altLang="en-US" sz="2000"/>
          </a:p>
        </p:txBody>
      </p:sp>
      <p:grpSp>
        <p:nvGrpSpPr>
          <p:cNvPr id="98" name="组合 97">
            <a:extLst>
              <a:ext uri="{FF2B5EF4-FFF2-40B4-BE49-F238E27FC236}">
                <a16:creationId xmlns:a16="http://schemas.microsoft.com/office/drawing/2014/main" id="{0CF9BE79-113E-CB53-1E77-F7FDCB3D59D3}"/>
              </a:ext>
            </a:extLst>
          </p:cNvPr>
          <p:cNvGrpSpPr/>
          <p:nvPr/>
        </p:nvGrpSpPr>
        <p:grpSpPr>
          <a:xfrm>
            <a:off x="5814596" y="2534748"/>
            <a:ext cx="2572735" cy="369332"/>
            <a:chOff x="5814596" y="2534748"/>
            <a:chExt cx="2572735" cy="369332"/>
          </a:xfrm>
        </p:grpSpPr>
        <p:sp>
          <p:nvSpPr>
            <p:cNvPr id="27" name="圆角矩形 26">
              <a:extLst>
                <a:ext uri="{FF2B5EF4-FFF2-40B4-BE49-F238E27FC236}">
                  <a16:creationId xmlns:a16="http://schemas.microsoft.com/office/drawing/2014/main" id="{E07CBF65-1567-023C-95D4-124B6FCDC49F}"/>
                </a:ext>
              </a:extLst>
            </p:cNvPr>
            <p:cNvSpPr/>
            <p:nvPr/>
          </p:nvSpPr>
          <p:spPr>
            <a:xfrm>
              <a:off x="6776720" y="254060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it</a:t>
              </a:r>
              <a:endParaRPr kumimoji="1" lang="zh-CN" altLang="en-US">
                <a:solidFill>
                  <a:schemeClr val="tx1"/>
                </a:solidFill>
              </a:endParaRPr>
            </a:p>
          </p:txBody>
        </p:sp>
        <p:sp>
          <p:nvSpPr>
            <p:cNvPr id="28" name="文本框 27">
              <a:extLst>
                <a:ext uri="{FF2B5EF4-FFF2-40B4-BE49-F238E27FC236}">
                  <a16:creationId xmlns:a16="http://schemas.microsoft.com/office/drawing/2014/main" id="{E1F2BA81-3856-3D99-094A-A3A3C9F2D0B8}"/>
                </a:ext>
              </a:extLst>
            </p:cNvPr>
            <p:cNvSpPr txBox="1"/>
            <p:nvPr/>
          </p:nvSpPr>
          <p:spPr>
            <a:xfrm>
              <a:off x="5814596" y="253474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36" name="圆角矩形 35">
              <a:extLst>
                <a:ext uri="{FF2B5EF4-FFF2-40B4-BE49-F238E27FC236}">
                  <a16:creationId xmlns:a16="http://schemas.microsoft.com/office/drawing/2014/main" id="{144AF01A-52BF-5F48-EEA1-14DCF44636D3}"/>
                </a:ext>
              </a:extLst>
            </p:cNvPr>
            <p:cNvSpPr/>
            <p:nvPr/>
          </p:nvSpPr>
          <p:spPr>
            <a:xfrm>
              <a:off x="7738275" y="2546270"/>
              <a:ext cx="649056"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93" name="圆角矩形 92">
              <a:extLst>
                <a:ext uri="{FF2B5EF4-FFF2-40B4-BE49-F238E27FC236}">
                  <a16:creationId xmlns:a16="http://schemas.microsoft.com/office/drawing/2014/main" id="{80B31E83-B8D5-DCFF-162B-8B7F68BD26F0}"/>
                </a:ext>
              </a:extLst>
            </p:cNvPr>
            <p:cNvSpPr/>
            <p:nvPr/>
          </p:nvSpPr>
          <p:spPr>
            <a:xfrm>
              <a:off x="7264400" y="253835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grpSp>
    </p:spTree>
    <p:extLst>
      <p:ext uri="{BB962C8B-B14F-4D97-AF65-F5344CB8AC3E}">
        <p14:creationId xmlns:p14="http://schemas.microsoft.com/office/powerpoint/2010/main" val="2221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p>
          <a:p>
            <a:pPr lvl="1"/>
            <a:r>
              <a:rPr kumimoji="1" lang="en-US" altLang="zh-CN"/>
              <a:t>5.</a:t>
            </a:r>
            <a:r>
              <a:rPr kumimoji="1" lang="zh-CN" altLang="en-US"/>
              <a:t> </a:t>
            </a:r>
            <a:r>
              <a:rPr kumimoji="1" lang="en-US" altLang="zh-CN"/>
              <a:t>Calculate</a:t>
            </a:r>
            <a:r>
              <a:rPr kumimoji="1" lang="zh-CN" altLang="en-US"/>
              <a:t> </a:t>
            </a:r>
            <a:r>
              <a:rPr kumimoji="1" lang="en-US" altLang="zh-CN"/>
              <a:t>inverse</a:t>
            </a:r>
            <a:r>
              <a:rPr kumimoji="1" lang="zh-CN" altLang="en-US"/>
              <a:t> </a:t>
            </a:r>
            <a:r>
              <a:rPr kumimoji="1" lang="en-US" altLang="zh-CN"/>
              <a:t>document</a:t>
            </a:r>
            <a:r>
              <a:rPr kumimoji="1" lang="zh-CN" altLang="en-US"/>
              <a:t> </a:t>
            </a:r>
            <a:r>
              <a:rPr kumimoji="1" lang="en-US" altLang="zh-CN"/>
              <a:t>frequency</a:t>
            </a:r>
          </a:p>
          <a:p>
            <a:pPr lvl="1"/>
            <a:r>
              <a:rPr kumimoji="1" lang="en-US" altLang="zh-CN"/>
              <a:t>6.</a:t>
            </a:r>
            <a:r>
              <a:rPr kumimoji="1" lang="zh-CN" altLang="en-US"/>
              <a:t> </a:t>
            </a:r>
            <a:r>
              <a:rPr kumimoji="1" lang="en-US" altLang="zh-CN"/>
              <a:t>Calculate</a:t>
            </a:r>
            <a:r>
              <a:rPr kumimoji="1" lang="zh-CN" altLang="en-US"/>
              <a:t> </a:t>
            </a:r>
            <a:r>
              <a:rPr kumimoji="1" lang="en-US" altLang="zh-CN"/>
              <a:t>tf-idf</a:t>
            </a:r>
            <a:r>
              <a:rPr kumimoji="1" lang="zh-CN" altLang="en-US"/>
              <a:t> </a:t>
            </a:r>
            <a:r>
              <a:rPr kumimoji="1" lang="en-US" altLang="zh-CN"/>
              <a:t>matrix</a:t>
            </a:r>
            <a:endParaRPr kumimoji="1" lang="zh-CN" altLang="en-US"/>
          </a:p>
        </p:txBody>
      </p:sp>
      <p:graphicFrame>
        <p:nvGraphicFramePr>
          <p:cNvPr id="95" name="表格 94">
            <a:extLst>
              <a:ext uri="{FF2B5EF4-FFF2-40B4-BE49-F238E27FC236}">
                <a16:creationId xmlns:a16="http://schemas.microsoft.com/office/drawing/2014/main" id="{AD68B18A-2D26-B9F1-3231-12CB802CBE7E}"/>
              </a:ext>
            </a:extLst>
          </p:cNvPr>
          <p:cNvGraphicFramePr>
            <a:graphicFrameLocks noGrp="1"/>
          </p:cNvGraphicFramePr>
          <p:nvPr>
            <p:extLst>
              <p:ext uri="{D42A27DB-BD31-4B8C-83A1-F6EECF244321}">
                <p14:modId xmlns:p14="http://schemas.microsoft.com/office/powerpoint/2010/main" val="1985013788"/>
              </p:ext>
            </p:extLst>
          </p:nvPr>
        </p:nvGraphicFramePr>
        <p:xfrm>
          <a:off x="5868127" y="411480"/>
          <a:ext cx="5603240" cy="3017520"/>
        </p:xfrm>
        <a:graphic>
          <a:graphicData uri="http://schemas.openxmlformats.org/drawingml/2006/table">
            <a:tbl>
              <a:tblPr firstRow="1" bandRow="1">
                <a:tableStyleId>{93296810-A885-4BE3-A3E7-6D5BEEA58F35}</a:tableStyleId>
              </a:tblPr>
              <a:tblGrid>
                <a:gridCol w="1400810">
                  <a:extLst>
                    <a:ext uri="{9D8B030D-6E8A-4147-A177-3AD203B41FA5}">
                      <a16:colId xmlns:a16="http://schemas.microsoft.com/office/drawing/2014/main" val="1963843396"/>
                    </a:ext>
                  </a:extLst>
                </a:gridCol>
                <a:gridCol w="1400810">
                  <a:extLst>
                    <a:ext uri="{9D8B030D-6E8A-4147-A177-3AD203B41FA5}">
                      <a16:colId xmlns:a16="http://schemas.microsoft.com/office/drawing/2014/main" val="757849025"/>
                    </a:ext>
                  </a:extLst>
                </a:gridCol>
                <a:gridCol w="1400810">
                  <a:extLst>
                    <a:ext uri="{9D8B030D-6E8A-4147-A177-3AD203B41FA5}">
                      <a16:colId xmlns:a16="http://schemas.microsoft.com/office/drawing/2014/main" val="2683606986"/>
                    </a:ext>
                  </a:extLst>
                </a:gridCol>
                <a:gridCol w="1400810">
                  <a:extLst>
                    <a:ext uri="{9D8B030D-6E8A-4147-A177-3AD203B41FA5}">
                      <a16:colId xmlns:a16="http://schemas.microsoft.com/office/drawing/2014/main" val="1940289105"/>
                    </a:ext>
                  </a:extLst>
                </a:gridCol>
              </a:tblGrid>
              <a:tr h="239514">
                <a:tc>
                  <a:txBody>
                    <a:bodyPr/>
                    <a:lstStyle/>
                    <a:p>
                      <a:pPr algn="ctr"/>
                      <a:endParaRPr lang="zh-CN" altLang="en-US" sz="1600"/>
                    </a:p>
                  </a:txBody>
                  <a:tcPr/>
                </a:tc>
                <a:tc>
                  <a:txBody>
                    <a:bodyPr/>
                    <a:lstStyle/>
                    <a:p>
                      <a:pPr algn="ctr"/>
                      <a:r>
                        <a:rPr lang="en-US" altLang="zh-CN" sz="1600"/>
                        <a:t>Query</a:t>
                      </a:r>
                      <a:r>
                        <a:rPr lang="zh-CN" altLang="en-US" sz="1600"/>
                        <a:t> </a:t>
                      </a:r>
                      <a:r>
                        <a:rPr lang="en-US" altLang="zh-CN" sz="1600"/>
                        <a:t>1</a:t>
                      </a:r>
                      <a:endParaRPr lang="zh-CN" altLang="en-US" sz="1600"/>
                    </a:p>
                  </a:txBody>
                  <a:tcPr/>
                </a:tc>
                <a:tc>
                  <a:txBody>
                    <a:bodyPr/>
                    <a:lstStyle/>
                    <a:p>
                      <a:pPr algn="ctr"/>
                      <a:r>
                        <a:rPr lang="en-US" altLang="zh-CN" sz="1600"/>
                        <a:t>Query</a:t>
                      </a:r>
                      <a:r>
                        <a:rPr lang="zh-CN" altLang="en-US" sz="1600"/>
                        <a:t> </a:t>
                      </a:r>
                      <a:r>
                        <a:rPr lang="en-US" altLang="zh-CN" sz="1600"/>
                        <a:t>2</a:t>
                      </a:r>
                      <a:endParaRPr lang="zh-CN" altLang="en-US" sz="1600"/>
                    </a:p>
                  </a:txBody>
                  <a:tcPr/>
                </a:tc>
                <a:tc>
                  <a:txBody>
                    <a:bodyPr/>
                    <a:lstStyle/>
                    <a:p>
                      <a:pPr algn="ctr"/>
                      <a:r>
                        <a:rPr lang="en-US" altLang="zh-CN" sz="1600"/>
                        <a:t>Query</a:t>
                      </a:r>
                      <a:r>
                        <a:rPr lang="zh-CN" altLang="en-US" sz="1600"/>
                        <a:t> </a:t>
                      </a:r>
                      <a:r>
                        <a:rPr lang="en-US" altLang="zh-CN" sz="1600"/>
                        <a:t>3</a:t>
                      </a:r>
                      <a:endParaRPr lang="zh-CN" altLang="en-US" sz="1600"/>
                    </a:p>
                  </a:txBody>
                  <a:tcPr/>
                </a:tc>
                <a:extLst>
                  <a:ext uri="{0D108BD9-81ED-4DB2-BD59-A6C34878D82A}">
                    <a16:rowId xmlns:a16="http://schemas.microsoft.com/office/drawing/2014/main" val="3169367885"/>
                  </a:ext>
                </a:extLst>
              </a:tr>
              <a:tr h="239514">
                <a:tc>
                  <a:txBody>
                    <a:bodyPr/>
                    <a:lstStyle/>
                    <a:p>
                      <a:pPr algn="l"/>
                      <a:r>
                        <a:rPr lang="en-US" altLang="zh-CN" sz="1600"/>
                        <a:t>it</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857078959"/>
                  </a:ext>
                </a:extLst>
              </a:tr>
              <a:tr h="239514">
                <a:tc>
                  <a:txBody>
                    <a:bodyPr/>
                    <a:lstStyle/>
                    <a:p>
                      <a:pPr algn="l"/>
                      <a:r>
                        <a:rPr lang="en-US" altLang="zh-CN" sz="1600"/>
                        <a:t>is</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531200950"/>
                  </a:ext>
                </a:extLst>
              </a:tr>
              <a:tr h="239514">
                <a:tc>
                  <a:txBody>
                    <a:bodyPr/>
                    <a:lstStyle/>
                    <a:p>
                      <a:pPr algn="l"/>
                      <a:r>
                        <a:rPr lang="en-US" altLang="zh-CN" sz="1600"/>
                        <a:t>cake</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2</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3307793228"/>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188181472"/>
                  </a:ext>
                </a:extLst>
              </a:tr>
              <a:tr h="239514">
                <a:tc>
                  <a:txBody>
                    <a:bodyPr/>
                    <a:lstStyle/>
                    <a:p>
                      <a:pPr algn="l"/>
                      <a:r>
                        <a:rPr lang="en-US" altLang="zh-CN" sz="1600"/>
                        <a:t>tastes</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1191042106"/>
                  </a:ext>
                </a:extLst>
              </a:tr>
              <a:tr h="239514">
                <a:tc>
                  <a:txBody>
                    <a:bodyPr/>
                    <a:lstStyle/>
                    <a:p>
                      <a:pPr algn="l"/>
                      <a:r>
                        <a:rPr lang="en-US" altLang="zh-CN" sz="1600"/>
                        <a:t>like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3887340540"/>
                  </a:ext>
                </a:extLst>
              </a:tr>
              <a:tr h="239514">
                <a:tc>
                  <a:txBody>
                    <a:bodyPr/>
                    <a:lstStyle/>
                    <a:p>
                      <a:pPr algn="l"/>
                      <a:r>
                        <a:rPr lang="en-US" altLang="zh-CN" sz="1600"/>
                        <a:t>a</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704289089"/>
                  </a:ext>
                </a:extLst>
              </a:tr>
              <a:tr h="239514">
                <a:tc>
                  <a:txBody>
                    <a:bodyPr/>
                    <a:lstStyle/>
                    <a:p>
                      <a:pPr algn="l"/>
                      <a:r>
                        <a:rPr lang="en-US" altLang="zh-CN" sz="1600"/>
                        <a:t>lie</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0</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888041366"/>
                  </a:ext>
                </a:extLst>
              </a:tr>
            </a:tbl>
          </a:graphicData>
        </a:graphic>
      </p:graphicFrame>
      <p:sp>
        <p:nvSpPr>
          <p:cNvPr id="4" name="文本框 3">
            <a:extLst>
              <a:ext uri="{FF2B5EF4-FFF2-40B4-BE49-F238E27FC236}">
                <a16:creationId xmlns:a16="http://schemas.microsoft.com/office/drawing/2014/main" id="{84D5AB8B-9AA0-9A79-AA6B-1B2537A7752C}"/>
              </a:ext>
            </a:extLst>
          </p:cNvPr>
          <p:cNvSpPr txBox="1"/>
          <p:nvPr/>
        </p:nvSpPr>
        <p:spPr>
          <a:xfrm>
            <a:off x="5273482" y="0"/>
            <a:ext cx="240944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matrix:</a:t>
            </a:r>
            <a:endParaRPr kumimoji="1" lang="zh-CN" altLang="en-US" b="1"/>
          </a:p>
        </p:txBody>
      </p:sp>
      <p:sp>
        <p:nvSpPr>
          <p:cNvPr id="7" name="文本框 6">
            <a:extLst>
              <a:ext uri="{FF2B5EF4-FFF2-40B4-BE49-F238E27FC236}">
                <a16:creationId xmlns:a16="http://schemas.microsoft.com/office/drawing/2014/main" id="{4BC9164D-EF44-EA6B-8EC3-B599CD68486B}"/>
              </a:ext>
            </a:extLst>
          </p:cNvPr>
          <p:cNvSpPr txBox="1"/>
          <p:nvPr/>
        </p:nvSpPr>
        <p:spPr>
          <a:xfrm>
            <a:off x="5273482" y="3471148"/>
            <a:ext cx="1356525" cy="369332"/>
          </a:xfrm>
          <a:prstGeom prst="rect">
            <a:avLst/>
          </a:prstGeom>
          <a:noFill/>
        </p:spPr>
        <p:txBody>
          <a:bodyPr wrap="none" rtlCol="0">
            <a:spAutoFit/>
          </a:bodyPr>
          <a:lstStyle/>
          <a:p>
            <a:r>
              <a:rPr kumimoji="1" lang="en-US" altLang="zh-CN" b="1"/>
              <a:t>tf-idf</a:t>
            </a:r>
            <a:r>
              <a:rPr kumimoji="1" lang="zh-CN" altLang="en-US" b="1"/>
              <a:t> </a:t>
            </a:r>
            <a:r>
              <a:rPr kumimoji="1" lang="en-US" altLang="zh-CN" b="1"/>
              <a:t>vector:</a:t>
            </a:r>
            <a:endParaRPr kumimoji="1" lang="zh-CN" altLang="en-US" b="1"/>
          </a:p>
        </p:txBody>
      </p:sp>
      <p:graphicFrame>
        <p:nvGraphicFramePr>
          <p:cNvPr id="11" name="表格 10">
            <a:extLst>
              <a:ext uri="{FF2B5EF4-FFF2-40B4-BE49-F238E27FC236}">
                <a16:creationId xmlns:a16="http://schemas.microsoft.com/office/drawing/2014/main" id="{8071F6B8-0A7A-F772-04B1-EECE34E2A300}"/>
              </a:ext>
            </a:extLst>
          </p:cNvPr>
          <p:cNvGraphicFramePr>
            <a:graphicFrameLocks noGrp="1"/>
          </p:cNvGraphicFramePr>
          <p:nvPr>
            <p:extLst>
              <p:ext uri="{D42A27DB-BD31-4B8C-83A1-F6EECF244321}">
                <p14:modId xmlns:p14="http://schemas.microsoft.com/office/powerpoint/2010/main" val="2050881611"/>
              </p:ext>
            </p:extLst>
          </p:nvPr>
        </p:nvGraphicFramePr>
        <p:xfrm>
          <a:off x="8111266" y="3655814"/>
          <a:ext cx="3360101" cy="3017520"/>
        </p:xfrm>
        <a:graphic>
          <a:graphicData uri="http://schemas.openxmlformats.org/drawingml/2006/table">
            <a:tbl>
              <a:tblPr firstRow="1" bandRow="1">
                <a:tableStyleId>{93296810-A885-4BE3-A3E7-6D5BEEA58F35}</a:tableStyleId>
              </a:tblPr>
              <a:tblGrid>
                <a:gridCol w="779636">
                  <a:extLst>
                    <a:ext uri="{9D8B030D-6E8A-4147-A177-3AD203B41FA5}">
                      <a16:colId xmlns:a16="http://schemas.microsoft.com/office/drawing/2014/main" val="3175357426"/>
                    </a:ext>
                  </a:extLst>
                </a:gridCol>
                <a:gridCol w="2580465">
                  <a:extLst>
                    <a:ext uri="{9D8B030D-6E8A-4147-A177-3AD203B41FA5}">
                      <a16:colId xmlns:a16="http://schemas.microsoft.com/office/drawing/2014/main" val="3011071885"/>
                    </a:ext>
                  </a:extLst>
                </a:gridCol>
              </a:tblGrid>
              <a:tr h="239514">
                <a:tc>
                  <a:txBody>
                    <a:bodyPr/>
                    <a:lstStyle/>
                    <a:p>
                      <a:pPr algn="ctr"/>
                      <a:endParaRPr lang="zh-CN" altLang="en-US" sz="1600"/>
                    </a:p>
                  </a:txBody>
                  <a:tcPr/>
                </a:tc>
                <a:tc>
                  <a:txBody>
                    <a:bodyPr/>
                    <a:lstStyle/>
                    <a:p>
                      <a:pPr algn="ctr"/>
                      <a:r>
                        <a:rPr lang="en-US" altLang="zh-CN" sz="1600"/>
                        <a:t>inverse</a:t>
                      </a:r>
                      <a:r>
                        <a:rPr lang="zh-CN" altLang="en-US" sz="1600"/>
                        <a:t> </a:t>
                      </a:r>
                      <a:r>
                        <a:rPr lang="en-US" altLang="zh-CN" sz="1600"/>
                        <a:t>document</a:t>
                      </a:r>
                      <a:r>
                        <a:rPr lang="zh-CN" altLang="en-US" sz="1600"/>
                        <a:t> </a:t>
                      </a:r>
                      <a:r>
                        <a:rPr lang="en-US" altLang="zh-CN" sz="1600"/>
                        <a:t>frequency</a:t>
                      </a:r>
                      <a:endParaRPr lang="zh-CN" altLang="en-US" sz="1600"/>
                    </a:p>
                  </a:txBody>
                  <a:tcPr/>
                </a:tc>
                <a:extLst>
                  <a:ext uri="{0D108BD9-81ED-4DB2-BD59-A6C34878D82A}">
                    <a16:rowId xmlns:a16="http://schemas.microsoft.com/office/drawing/2014/main" val="3427493137"/>
                  </a:ext>
                </a:extLst>
              </a:tr>
              <a:tr h="239514">
                <a:tc>
                  <a:txBody>
                    <a:bodyPr/>
                    <a:lstStyle/>
                    <a:p>
                      <a:pPr algn="l"/>
                      <a:r>
                        <a:rPr lang="en-US" altLang="zh-CN" sz="1600"/>
                        <a:t>it</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823203381"/>
                  </a:ext>
                </a:extLst>
              </a:tr>
              <a:tr h="239514">
                <a:tc>
                  <a:txBody>
                    <a:bodyPr/>
                    <a:lstStyle/>
                    <a:p>
                      <a:pPr algn="l"/>
                      <a:r>
                        <a:rPr lang="en-US" altLang="zh-CN" sz="1600"/>
                        <a:t>is</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461330597"/>
                  </a:ext>
                </a:extLst>
              </a:tr>
              <a:tr h="239514">
                <a:tc>
                  <a:txBody>
                    <a:bodyPr/>
                    <a:lstStyle/>
                    <a:p>
                      <a:pPr algn="l"/>
                      <a:r>
                        <a:rPr lang="en-US" altLang="zh-CN" sz="1600"/>
                        <a:t>cake</a:t>
                      </a:r>
                      <a:endParaRPr lang="zh-CN" altLang="en-US" sz="1600"/>
                    </a:p>
                  </a:txBody>
                  <a:tcPr/>
                </a:tc>
                <a:tc>
                  <a:txBody>
                    <a:bodyPr/>
                    <a:lstStyle/>
                    <a:p>
                      <a:pPr algn="ctr"/>
                      <a:r>
                        <a:rPr lang="en-US" altLang="zh-CN" sz="1600"/>
                        <a:t>-0.22</a:t>
                      </a:r>
                      <a:endParaRPr lang="zh-CN" altLang="en-US" sz="1600"/>
                    </a:p>
                  </a:txBody>
                  <a:tcPr/>
                </a:tc>
                <a:extLst>
                  <a:ext uri="{0D108BD9-81ED-4DB2-BD59-A6C34878D82A}">
                    <a16:rowId xmlns:a16="http://schemas.microsoft.com/office/drawing/2014/main" val="3251660969"/>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2566823186"/>
                  </a:ext>
                </a:extLst>
              </a:tr>
              <a:tr h="239514">
                <a:tc>
                  <a:txBody>
                    <a:bodyPr/>
                    <a:lstStyle/>
                    <a:p>
                      <a:pPr algn="l"/>
                      <a:r>
                        <a:rPr lang="en-US" altLang="zh-CN" sz="1600"/>
                        <a:t>tastes</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394820822"/>
                  </a:ext>
                </a:extLst>
              </a:tr>
              <a:tr h="239514">
                <a:tc>
                  <a:txBody>
                    <a:bodyPr/>
                    <a:lstStyle/>
                    <a:p>
                      <a:pPr algn="l"/>
                      <a:r>
                        <a:rPr lang="en-US" altLang="zh-CN" sz="1600"/>
                        <a:t>like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4285402752"/>
                  </a:ext>
                </a:extLst>
              </a:tr>
              <a:tr h="239514">
                <a:tc>
                  <a:txBody>
                    <a:bodyPr/>
                    <a:lstStyle/>
                    <a:p>
                      <a:pPr algn="l"/>
                      <a:r>
                        <a:rPr lang="en-US" altLang="zh-CN" sz="1600"/>
                        <a:t>a</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787119249"/>
                  </a:ext>
                </a:extLst>
              </a:tr>
              <a:tr h="239514">
                <a:tc>
                  <a:txBody>
                    <a:bodyPr/>
                    <a:lstStyle/>
                    <a:p>
                      <a:pPr algn="l"/>
                      <a:r>
                        <a:rPr lang="en-US" altLang="zh-CN" sz="1600"/>
                        <a:t>lie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2734218740"/>
                  </a:ext>
                </a:extLst>
              </a:tr>
            </a:tbl>
          </a:graphicData>
        </a:graphic>
      </p:graphicFrame>
    </p:spTree>
    <p:extLst>
      <p:ext uri="{BB962C8B-B14F-4D97-AF65-F5344CB8AC3E}">
        <p14:creationId xmlns:p14="http://schemas.microsoft.com/office/powerpoint/2010/main" val="23376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Code</a:t>
            </a:r>
            <a:r>
              <a:rPr kumimoji="1" lang="zh-CN" altLang="en-US"/>
              <a:t> </a:t>
            </a:r>
            <a:r>
              <a:rPr kumimoji="1" lang="en-US" altLang="zh-CN"/>
              <a:t>preview</a:t>
            </a:r>
            <a:endParaRPr kumimoji="1" lang="zh-CN" altLang="en-US"/>
          </a:p>
        </p:txBody>
      </p:sp>
      <p:pic>
        <p:nvPicPr>
          <p:cNvPr id="6" name="图片 5" descr="文本&#10;&#10;描述已自动生成">
            <a:extLst>
              <a:ext uri="{FF2B5EF4-FFF2-40B4-BE49-F238E27FC236}">
                <a16:creationId xmlns:a16="http://schemas.microsoft.com/office/drawing/2014/main" id="{F1A439EF-AB9E-BADA-6DFD-7794FE79C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05" y="1025902"/>
            <a:ext cx="6977095" cy="4806195"/>
          </a:xfrm>
          <a:prstGeom prst="rect">
            <a:avLst/>
          </a:prstGeom>
        </p:spPr>
      </p:pic>
    </p:spTree>
    <p:extLst>
      <p:ext uri="{BB962C8B-B14F-4D97-AF65-F5344CB8AC3E}">
        <p14:creationId xmlns:p14="http://schemas.microsoft.com/office/powerpoint/2010/main" val="103439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endParaRPr kumimoji="1" lang="zh-CN" altLang="en-US"/>
          </a:p>
        </p:txBody>
      </p:sp>
      <p:pic>
        <p:nvPicPr>
          <p:cNvPr id="4" name="图片 3">
            <a:extLst>
              <a:ext uri="{FF2B5EF4-FFF2-40B4-BE49-F238E27FC236}">
                <a16:creationId xmlns:a16="http://schemas.microsoft.com/office/drawing/2014/main" id="{02C0E9CB-B4BF-91E6-6724-14C729B6ECA9}"/>
              </a:ext>
            </a:extLst>
          </p:cNvPr>
          <p:cNvPicPr>
            <a:picLocks noChangeAspect="1"/>
          </p:cNvPicPr>
          <p:nvPr/>
        </p:nvPicPr>
        <p:blipFill>
          <a:blip r:embed="rId2"/>
          <a:stretch>
            <a:fillRect/>
          </a:stretch>
        </p:blipFill>
        <p:spPr>
          <a:xfrm>
            <a:off x="5441795" y="238173"/>
            <a:ext cx="6558776" cy="415112"/>
          </a:xfrm>
          <a:prstGeom prst="rect">
            <a:avLst/>
          </a:prstGeom>
        </p:spPr>
      </p:pic>
      <p:sp>
        <p:nvSpPr>
          <p:cNvPr id="5" name="文本框 4">
            <a:extLst>
              <a:ext uri="{FF2B5EF4-FFF2-40B4-BE49-F238E27FC236}">
                <a16:creationId xmlns:a16="http://schemas.microsoft.com/office/drawing/2014/main" id="{7F23F5F9-67FA-2883-38B9-593D40B329CF}"/>
              </a:ext>
            </a:extLst>
          </p:cNvPr>
          <p:cNvSpPr txBox="1"/>
          <p:nvPr/>
        </p:nvSpPr>
        <p:spPr>
          <a:xfrm>
            <a:off x="5441794" y="585216"/>
            <a:ext cx="6558775"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These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comes</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article;</a:t>
            </a:r>
          </a:p>
          <a:p>
            <a:pPr marL="285750" indent="-285750">
              <a:buFont typeface="Arial" panose="020B0604020202020204" pitchFamily="34" charset="0"/>
              <a:buChar char="•"/>
            </a:pPr>
            <a:r>
              <a:rPr kumimoji="1" lang="en-US" altLang="zh-CN"/>
              <a:t>When</a:t>
            </a:r>
            <a:r>
              <a:rPr kumimoji="1" lang="zh-CN" altLang="en-US"/>
              <a:t> </a:t>
            </a:r>
            <a:r>
              <a:rPr kumimoji="1" lang="en-US" altLang="zh-CN"/>
              <a:t>we</a:t>
            </a:r>
            <a:r>
              <a:rPr kumimoji="1" lang="zh-CN" altLang="en-US"/>
              <a:t> </a:t>
            </a:r>
            <a:r>
              <a:rPr kumimoji="1" lang="en-US" altLang="zh-CN"/>
              <a:t>initially</a:t>
            </a:r>
            <a:r>
              <a:rPr kumimoji="1" lang="zh-CN" altLang="en-US"/>
              <a:t> </a:t>
            </a:r>
            <a:r>
              <a:rPr kumimoji="1" lang="en-US" altLang="zh-CN"/>
              <a:t>used</a:t>
            </a:r>
            <a:r>
              <a:rPr kumimoji="1" lang="zh-CN" altLang="en-US"/>
              <a:t> </a:t>
            </a:r>
            <a:r>
              <a:rPr kumimoji="1" lang="en-US" altLang="zh-CN"/>
              <a:t>the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to</a:t>
            </a:r>
            <a:r>
              <a:rPr kumimoji="1" lang="zh-CN" altLang="en-US"/>
              <a:t> </a:t>
            </a:r>
            <a:r>
              <a:rPr kumimoji="1" lang="en-US" altLang="zh-CN"/>
              <a:t>test</a:t>
            </a:r>
            <a:r>
              <a:rPr kumimoji="1" lang="zh-CN" altLang="en-US"/>
              <a:t> </a:t>
            </a:r>
            <a:r>
              <a:rPr kumimoji="1" lang="en-US" altLang="zh-CN"/>
              <a:t>the</a:t>
            </a:r>
            <a:r>
              <a:rPr kumimoji="1" lang="zh-CN" altLang="en-US"/>
              <a:t> </a:t>
            </a:r>
            <a:r>
              <a:rPr kumimoji="1" lang="en-US" altLang="zh-CN"/>
              <a:t>algorithm,</a:t>
            </a:r>
            <a:r>
              <a:rPr kumimoji="1" lang="zh-CN" altLang="en-US"/>
              <a:t> </a:t>
            </a:r>
            <a:r>
              <a:rPr kumimoji="1" lang="en-US" altLang="zh-CN"/>
              <a:t>we</a:t>
            </a:r>
            <a:r>
              <a:rPr kumimoji="1" lang="zh-CN" altLang="en-US"/>
              <a:t> </a:t>
            </a:r>
            <a:r>
              <a:rPr kumimoji="1" lang="en-US" altLang="zh-CN"/>
              <a:t>expected</a:t>
            </a:r>
            <a:r>
              <a:rPr kumimoji="1" lang="zh-CN" altLang="en-US"/>
              <a:t> </a:t>
            </a:r>
            <a:r>
              <a:rPr kumimoji="1" lang="en-US" altLang="zh-CN"/>
              <a:t>that</a:t>
            </a:r>
            <a:r>
              <a:rPr kumimoji="1" lang="zh-CN" altLang="en-US"/>
              <a:t> </a:t>
            </a:r>
            <a:r>
              <a:rPr kumimoji="1" lang="en-US" altLang="zh-CN"/>
              <a:t>it</a:t>
            </a:r>
            <a:r>
              <a:rPr kumimoji="1" lang="zh-CN" altLang="en-US"/>
              <a:t> </a:t>
            </a:r>
            <a:r>
              <a:rPr kumimoji="1" lang="en-US" altLang="zh-CN"/>
              <a:t>should</a:t>
            </a:r>
            <a:r>
              <a:rPr kumimoji="1" lang="zh-CN" altLang="en-US"/>
              <a:t> </a:t>
            </a:r>
            <a:r>
              <a:rPr kumimoji="1" lang="en-US" altLang="zh-CN"/>
              <a:t>yield</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results;</a:t>
            </a:r>
          </a:p>
          <a:p>
            <a:pPr marL="285750" indent="-285750">
              <a:buFont typeface="Arial" panose="020B0604020202020204" pitchFamily="34" charset="0"/>
              <a:buChar char="•"/>
            </a:pPr>
            <a:r>
              <a:rPr kumimoji="1" lang="en-US" altLang="zh-CN"/>
              <a:t>However,</a:t>
            </a:r>
            <a:r>
              <a:rPr kumimoji="1" lang="zh-CN" altLang="en-US"/>
              <a:t> </a:t>
            </a:r>
            <a:r>
              <a:rPr kumimoji="1" lang="en-US" altLang="zh-CN"/>
              <a:t>it</a:t>
            </a:r>
            <a:r>
              <a:rPr kumimoji="1" lang="zh-CN" altLang="en-US"/>
              <a:t> </a:t>
            </a:r>
            <a:r>
              <a:rPr kumimoji="1" lang="en-US" altLang="zh-CN"/>
              <a:t>yields</a:t>
            </a:r>
            <a:r>
              <a:rPr kumimoji="1" lang="zh-CN" altLang="en-US"/>
              <a:t> </a:t>
            </a:r>
            <a:r>
              <a:rPr kumimoji="1" lang="en-US" altLang="zh-CN"/>
              <a:t>a</a:t>
            </a:r>
            <a:r>
              <a:rPr kumimoji="1" lang="zh-CN" altLang="en-US"/>
              <a:t> </a:t>
            </a:r>
            <a:r>
              <a:rPr kumimoji="1" lang="en-US" altLang="zh-CN" b="1"/>
              <a:t>different</a:t>
            </a:r>
            <a:r>
              <a:rPr kumimoji="1" lang="zh-CN" altLang="en-US"/>
              <a:t> </a:t>
            </a:r>
            <a:r>
              <a:rPr kumimoji="1" lang="en-US" altLang="zh-CN"/>
              <a:t>result.</a:t>
            </a:r>
          </a:p>
          <a:p>
            <a:pPr marL="285750" indent="-285750">
              <a:buFont typeface="Arial" panose="020B0604020202020204" pitchFamily="34" charset="0"/>
              <a:buChar char="•"/>
            </a:pPr>
            <a:r>
              <a:rPr kumimoji="1" lang="en-US" altLang="zh-CN"/>
              <a:t>We</a:t>
            </a:r>
            <a:r>
              <a:rPr kumimoji="1" lang="zh-CN" altLang="en-US"/>
              <a:t> </a:t>
            </a:r>
            <a:r>
              <a:rPr kumimoji="1" lang="en-US" altLang="zh-CN"/>
              <a:t>figured</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it’s</a:t>
            </a:r>
            <a:r>
              <a:rPr kumimoji="1" lang="zh-CN" altLang="en-US"/>
              <a:t> </a:t>
            </a:r>
            <a:r>
              <a:rPr kumimoji="1" lang="en-US" altLang="zh-CN"/>
              <a:t>because</a:t>
            </a:r>
            <a:r>
              <a:rPr kumimoji="1" lang="zh-CN" altLang="en-US"/>
              <a:t> </a:t>
            </a:r>
            <a:r>
              <a:rPr kumimoji="1" lang="en-US" altLang="zh-CN"/>
              <a:t>that</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below,</a:t>
            </a:r>
            <a:r>
              <a:rPr kumimoji="1" lang="zh-CN" altLang="en-US"/>
              <a:t> </a:t>
            </a:r>
            <a:r>
              <a:rPr kumimoji="1" lang="en-US" altLang="zh-CN"/>
              <a:t>the</a:t>
            </a:r>
            <a:r>
              <a:rPr kumimoji="1" lang="zh-CN" altLang="en-US"/>
              <a:t> </a:t>
            </a:r>
            <a:r>
              <a:rPr kumimoji="1" lang="en-US" altLang="zh-CN"/>
              <a:t>word</a:t>
            </a:r>
            <a:r>
              <a:rPr kumimoji="1" lang="zh-CN" altLang="en-US"/>
              <a:t> </a:t>
            </a:r>
            <a:r>
              <a:rPr kumimoji="1" lang="en-US" altLang="zh-CN"/>
              <a:t>“city”</a:t>
            </a:r>
            <a:r>
              <a:rPr kumimoji="1" lang="zh-CN" altLang="en-US"/>
              <a:t> </a:t>
            </a:r>
            <a:r>
              <a:rPr kumimoji="1" lang="en-US" altLang="zh-CN"/>
              <a:t>occurred</a:t>
            </a:r>
            <a:r>
              <a:rPr kumimoji="1" lang="zh-CN" altLang="en-US"/>
              <a:t> </a:t>
            </a:r>
            <a:r>
              <a:rPr kumimoji="1" lang="en-US" altLang="zh-CN"/>
              <a:t>too</a:t>
            </a:r>
            <a:r>
              <a:rPr kumimoji="1" lang="zh-CN" altLang="en-US"/>
              <a:t> </a:t>
            </a:r>
            <a:r>
              <a:rPr kumimoji="1" lang="en-US" altLang="zh-CN"/>
              <a:t>many</a:t>
            </a:r>
            <a:r>
              <a:rPr kumimoji="1" lang="zh-CN" altLang="en-US"/>
              <a:t> </a:t>
            </a:r>
            <a:r>
              <a:rPr kumimoji="1" lang="en-US" altLang="zh-CN"/>
              <a:t>times</a:t>
            </a:r>
            <a:r>
              <a:rPr kumimoji="1" lang="zh-CN" altLang="en-US"/>
              <a:t> </a:t>
            </a:r>
            <a:r>
              <a:rPr kumimoji="1" lang="en-US" altLang="zh-CN"/>
              <a:t>such</a:t>
            </a:r>
            <a:r>
              <a:rPr kumimoji="1" lang="zh-CN" altLang="en-US"/>
              <a:t> </a:t>
            </a:r>
            <a:r>
              <a:rPr kumimoji="1" lang="en-US" altLang="zh-CN"/>
              <a:t>that,</a:t>
            </a:r>
            <a:r>
              <a:rPr kumimoji="1" lang="zh-CN" altLang="en-US"/>
              <a:t> </a:t>
            </a:r>
            <a:r>
              <a:rPr kumimoji="1" lang="en-US" altLang="zh-CN"/>
              <a:t>even</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tf-idf</a:t>
            </a:r>
            <a:r>
              <a:rPr kumimoji="1" lang="zh-CN" altLang="en-US"/>
              <a:t> </a:t>
            </a:r>
            <a:r>
              <a:rPr kumimoji="1" lang="en-US" altLang="zh-CN"/>
              <a:t>value</a:t>
            </a:r>
            <a:r>
              <a:rPr kumimoji="1" lang="zh-CN" altLang="en-US"/>
              <a:t> </a:t>
            </a:r>
            <a:r>
              <a:rPr kumimoji="1" lang="en-US" altLang="zh-CN"/>
              <a:t>of</a:t>
            </a:r>
            <a:r>
              <a:rPr kumimoji="1" lang="zh-CN" altLang="en-US"/>
              <a:t> </a:t>
            </a:r>
            <a:r>
              <a:rPr kumimoji="1" lang="en-US" altLang="zh-CN"/>
              <a:t>“city”</a:t>
            </a:r>
            <a:r>
              <a:rPr kumimoji="1" lang="zh-CN" altLang="en-US"/>
              <a:t> </a:t>
            </a:r>
            <a:r>
              <a:rPr kumimoji="1" lang="en-US" altLang="zh-CN"/>
              <a:t>is</a:t>
            </a:r>
            <a:r>
              <a:rPr kumimoji="1" lang="zh-CN" altLang="en-US"/>
              <a:t> </a:t>
            </a:r>
            <a:r>
              <a:rPr kumimoji="1" lang="en-US" altLang="zh-CN"/>
              <a:t>very</a:t>
            </a:r>
            <a:r>
              <a:rPr kumimoji="1" lang="zh-CN" altLang="en-US"/>
              <a:t> </a:t>
            </a:r>
            <a:r>
              <a:rPr kumimoji="1" lang="en-US" altLang="zh-CN"/>
              <a:t>small</a:t>
            </a:r>
            <a:r>
              <a:rPr kumimoji="1" lang="zh-CN" altLang="en-US"/>
              <a:t> </a:t>
            </a:r>
            <a:r>
              <a:rPr kumimoji="1" lang="en-US" altLang="zh-CN"/>
              <a:t>(since</a:t>
            </a:r>
            <a:r>
              <a:rPr kumimoji="1" lang="zh-CN" altLang="en-US"/>
              <a:t> </a:t>
            </a:r>
            <a:r>
              <a:rPr kumimoji="1" lang="en-US" altLang="zh-CN"/>
              <a:t>it’s</a:t>
            </a:r>
            <a:r>
              <a:rPr kumimoji="1" lang="zh-CN" altLang="en-US"/>
              <a:t> </a:t>
            </a:r>
            <a:r>
              <a:rPr kumimoji="1" lang="en-US" altLang="zh-CN"/>
              <a:t>very</a:t>
            </a:r>
            <a:r>
              <a:rPr kumimoji="1" lang="zh-CN" altLang="en-US"/>
              <a:t> </a:t>
            </a:r>
            <a:r>
              <a:rPr kumimoji="1" lang="en-US" altLang="zh-CN"/>
              <a:t>common),</a:t>
            </a:r>
            <a:r>
              <a:rPr kumimoji="1" lang="zh-CN" altLang="en-US"/>
              <a:t> </a:t>
            </a:r>
            <a:r>
              <a:rPr kumimoji="1" lang="en-US" altLang="zh-CN"/>
              <a:t>its</a:t>
            </a:r>
            <a:r>
              <a:rPr kumimoji="1" lang="zh-CN" altLang="en-US"/>
              <a:t> </a:t>
            </a:r>
            <a:r>
              <a:rPr kumimoji="1" lang="en-US" altLang="zh-CN"/>
              <a:t>contribution</a:t>
            </a:r>
            <a:r>
              <a:rPr kumimoji="1" lang="zh-CN" altLang="en-US"/>
              <a:t> </a:t>
            </a:r>
            <a:r>
              <a:rPr kumimoji="1" lang="en-US" altLang="zh-CN"/>
              <a:t>is</a:t>
            </a:r>
            <a:r>
              <a:rPr kumimoji="1" lang="zh-CN" altLang="en-US"/>
              <a:t> </a:t>
            </a:r>
            <a:r>
              <a:rPr kumimoji="1" lang="en-US" altLang="zh-CN"/>
              <a:t>still</a:t>
            </a:r>
            <a:r>
              <a:rPr kumimoji="1" lang="zh-CN" altLang="en-US"/>
              <a:t> </a:t>
            </a:r>
            <a:r>
              <a:rPr kumimoji="1" lang="en-US" altLang="zh-CN"/>
              <a:t>evidently</a:t>
            </a:r>
            <a:r>
              <a:rPr kumimoji="1" lang="zh-CN" altLang="en-US"/>
              <a:t> </a:t>
            </a:r>
            <a:r>
              <a:rPr kumimoji="1" lang="en-US" altLang="zh-CN"/>
              <a:t>large.</a:t>
            </a:r>
          </a:p>
          <a:p>
            <a:pPr marL="285750" indent="-285750">
              <a:buFont typeface="Arial" panose="020B0604020202020204" pitchFamily="34" charset="0"/>
              <a:buChar char="•"/>
            </a:pPr>
            <a:r>
              <a:rPr kumimoji="1" lang="en-US" altLang="zh-CN"/>
              <a:t>We</a:t>
            </a:r>
            <a:r>
              <a:rPr kumimoji="1" lang="zh-CN" altLang="en-US"/>
              <a:t> </a:t>
            </a:r>
            <a:r>
              <a:rPr kumimoji="1" lang="en-US" altLang="zh-CN"/>
              <a:t>solved</a:t>
            </a:r>
            <a:r>
              <a:rPr kumimoji="1" lang="zh-CN" altLang="en-US"/>
              <a:t> </a:t>
            </a:r>
            <a:r>
              <a:rPr kumimoji="1" lang="en-US" altLang="zh-CN"/>
              <a:t>it</a:t>
            </a:r>
            <a:r>
              <a:rPr kumimoji="1" lang="zh-CN" altLang="en-US"/>
              <a:t> </a:t>
            </a:r>
            <a:r>
              <a:rPr kumimoji="1" lang="en-US" altLang="zh-CN"/>
              <a:t>by</a:t>
            </a:r>
            <a:r>
              <a:rPr kumimoji="1" lang="zh-CN" altLang="en-US"/>
              <a:t> </a:t>
            </a:r>
            <a:r>
              <a:rPr kumimoji="1" lang="en-US" altLang="zh-CN"/>
              <a:t>cascading</a:t>
            </a:r>
            <a:r>
              <a:rPr kumimoji="1" lang="zh-CN" altLang="en-US"/>
              <a:t> </a:t>
            </a:r>
            <a:r>
              <a:rPr kumimoji="1" lang="en-US" altLang="zh-CN"/>
              <a:t>the</a:t>
            </a:r>
            <a:r>
              <a:rPr kumimoji="1" lang="zh-CN" altLang="en-US"/>
              <a:t> </a:t>
            </a:r>
            <a:r>
              <a:rPr kumimoji="1" lang="en-US" altLang="zh-CN"/>
              <a:t>idf</a:t>
            </a:r>
            <a:r>
              <a:rPr kumimoji="1" lang="zh-CN" altLang="en-US"/>
              <a:t> </a:t>
            </a:r>
            <a:r>
              <a:rPr kumimoji="1" lang="en-US" altLang="zh-CN"/>
              <a:t>value:</a:t>
            </a:r>
            <a:endParaRPr kumimoji="1" lang="zh-CN" altLang="en-US"/>
          </a:p>
        </p:txBody>
      </p:sp>
      <p:pic>
        <p:nvPicPr>
          <p:cNvPr id="7" name="图片 6">
            <a:extLst>
              <a:ext uri="{FF2B5EF4-FFF2-40B4-BE49-F238E27FC236}">
                <a16:creationId xmlns:a16="http://schemas.microsoft.com/office/drawing/2014/main" id="{933C6B11-207E-8333-50B2-65E8F48B4738}"/>
              </a:ext>
            </a:extLst>
          </p:cNvPr>
          <p:cNvPicPr>
            <a:picLocks noChangeAspect="1"/>
          </p:cNvPicPr>
          <p:nvPr/>
        </p:nvPicPr>
        <p:blipFill>
          <a:blip r:embed="rId3"/>
          <a:stretch>
            <a:fillRect/>
          </a:stretch>
        </p:blipFill>
        <p:spPr>
          <a:xfrm>
            <a:off x="6888046" y="3111639"/>
            <a:ext cx="3672159" cy="2692368"/>
          </a:xfrm>
          <a:prstGeom prst="rect">
            <a:avLst/>
          </a:prstGeom>
        </p:spPr>
      </p:pic>
      <p:sp>
        <p:nvSpPr>
          <p:cNvPr id="8" name="文本框 7">
            <a:extLst>
              <a:ext uri="{FF2B5EF4-FFF2-40B4-BE49-F238E27FC236}">
                <a16:creationId xmlns:a16="http://schemas.microsoft.com/office/drawing/2014/main" id="{CEF2C4F7-A8F6-287B-53C8-144102FA923C}"/>
              </a:ext>
            </a:extLst>
          </p:cNvPr>
          <p:cNvSpPr txBox="1"/>
          <p:nvPr/>
        </p:nvSpPr>
        <p:spPr>
          <a:xfrm>
            <a:off x="5441794" y="5847695"/>
            <a:ext cx="65587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As</a:t>
            </a:r>
            <a:r>
              <a:rPr kumimoji="1" lang="zh-CN" altLang="en-US"/>
              <a:t> </a:t>
            </a:r>
            <a:r>
              <a:rPr kumimoji="1" lang="en-US" altLang="zh-CN"/>
              <a:t>an</a:t>
            </a:r>
            <a:r>
              <a:rPr kumimoji="1" lang="zh-CN" altLang="en-US"/>
              <a:t> </a:t>
            </a:r>
            <a:r>
              <a:rPr kumimoji="1" lang="en-US" altLang="zh-CN"/>
              <a:t>idf</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word</a:t>
            </a:r>
            <a:r>
              <a:rPr kumimoji="1" lang="zh-CN" altLang="en-US"/>
              <a:t> </a:t>
            </a:r>
            <a:r>
              <a:rPr kumimoji="1" lang="en-US" altLang="zh-CN"/>
              <a:t>reaches</a:t>
            </a:r>
            <a:r>
              <a:rPr kumimoji="1" lang="zh-CN" altLang="en-US"/>
              <a:t> </a:t>
            </a:r>
            <a:r>
              <a:rPr kumimoji="1" lang="en-US" altLang="zh-CN"/>
              <a:t>the</a:t>
            </a:r>
            <a:r>
              <a:rPr kumimoji="1" lang="zh-CN" altLang="en-US"/>
              <a:t> </a:t>
            </a:r>
            <a:r>
              <a:rPr kumimoji="1" lang="en-US" altLang="zh-CN"/>
              <a:t>smallest possible</a:t>
            </a:r>
            <a:r>
              <a:rPr kumimoji="1" lang="zh-CN" altLang="en-US"/>
              <a:t> </a:t>
            </a:r>
            <a:r>
              <a:rPr kumimoji="1" lang="en-US" altLang="zh-CN"/>
              <a:t>value,</a:t>
            </a:r>
            <a:r>
              <a:rPr kumimoji="1" lang="zh-CN" altLang="en-US"/>
              <a:t> </a:t>
            </a:r>
            <a:r>
              <a:rPr kumimoji="1" lang="en-US" altLang="zh-CN"/>
              <a:t>we</a:t>
            </a:r>
            <a:r>
              <a:rPr kumimoji="1" lang="zh-CN" altLang="en-US"/>
              <a:t> </a:t>
            </a:r>
            <a:r>
              <a:rPr kumimoji="1" lang="en-US" altLang="zh-CN"/>
              <a:t>strictly</a:t>
            </a:r>
            <a:r>
              <a:rPr kumimoji="1" lang="zh-CN" altLang="en-US"/>
              <a:t> </a:t>
            </a:r>
            <a:r>
              <a:rPr kumimoji="1" lang="en-US" altLang="zh-CN"/>
              <a:t>let</a:t>
            </a:r>
            <a:r>
              <a:rPr kumimoji="1" lang="zh-CN" altLang="en-US"/>
              <a:t> </a:t>
            </a:r>
            <a:r>
              <a:rPr kumimoji="1" lang="en-US" altLang="zh-CN"/>
              <a:t>it</a:t>
            </a:r>
            <a:r>
              <a:rPr kumimoji="1" lang="zh-CN" altLang="en-US"/>
              <a:t> </a:t>
            </a:r>
            <a:r>
              <a:rPr kumimoji="1" lang="en-US" altLang="zh-CN"/>
              <a:t>become</a:t>
            </a:r>
            <a:r>
              <a:rPr kumimoji="1" lang="zh-CN" altLang="en-US"/>
              <a:t> </a:t>
            </a:r>
            <a:r>
              <a:rPr kumimoji="1" lang="en-US" altLang="zh-CN"/>
              <a:t>0.</a:t>
            </a:r>
            <a:r>
              <a:rPr kumimoji="1" lang="zh-CN" altLang="en-US"/>
              <a:t> </a:t>
            </a:r>
            <a:r>
              <a:rPr kumimoji="1" lang="en-US" altLang="zh-CN"/>
              <a:t>This</a:t>
            </a:r>
            <a:r>
              <a:rPr kumimoji="1" lang="zh-CN" altLang="en-US"/>
              <a:t> </a:t>
            </a:r>
            <a:r>
              <a:rPr kumimoji="1" lang="en-US" altLang="zh-CN"/>
              <a:t>is</a:t>
            </a:r>
            <a:r>
              <a:rPr kumimoji="1" lang="zh-CN" altLang="en-US"/>
              <a:t> </a:t>
            </a:r>
            <a:r>
              <a:rPr kumimoji="1" lang="en-US" altLang="zh-CN"/>
              <a:t>based</a:t>
            </a:r>
            <a:r>
              <a:rPr kumimoji="1" lang="zh-CN" altLang="en-US"/>
              <a:t> </a:t>
            </a:r>
            <a:r>
              <a:rPr kumimoji="1" lang="en-US" altLang="zh-CN"/>
              <a:t>on</a:t>
            </a:r>
            <a:r>
              <a:rPr kumimoji="1" lang="zh-CN" altLang="en-US"/>
              <a:t> </a:t>
            </a:r>
            <a:r>
              <a:rPr kumimoji="1" lang="en-US" altLang="zh-CN"/>
              <a:t>the</a:t>
            </a:r>
            <a:r>
              <a:rPr kumimoji="1" lang="zh-CN" altLang="en-US"/>
              <a:t> </a:t>
            </a:r>
            <a:r>
              <a:rPr kumimoji="1" lang="en-US" altLang="zh-CN"/>
              <a:t>fact</a:t>
            </a:r>
            <a:r>
              <a:rPr kumimoji="1" lang="zh-CN" altLang="en-US"/>
              <a:t> </a:t>
            </a:r>
            <a:r>
              <a:rPr kumimoji="1" lang="en-US" altLang="zh-CN"/>
              <a:t>that</a:t>
            </a:r>
            <a:r>
              <a:rPr kumimoji="1" lang="zh-CN" altLang="en-US"/>
              <a:t> </a:t>
            </a:r>
            <a:r>
              <a:rPr kumimoji="1" lang="en-US" altLang="zh-CN"/>
              <a:t>this</a:t>
            </a:r>
            <a:r>
              <a:rPr kumimoji="1" lang="zh-CN" altLang="en-US"/>
              <a:t> </a:t>
            </a:r>
            <a:r>
              <a:rPr kumimoji="1" lang="en-US" altLang="zh-CN"/>
              <a:t>word</a:t>
            </a:r>
            <a:r>
              <a:rPr kumimoji="1" lang="zh-CN" altLang="en-US"/>
              <a:t> </a:t>
            </a:r>
            <a:r>
              <a:rPr kumimoji="1" lang="en-US" altLang="zh-CN"/>
              <a:t>is</a:t>
            </a:r>
            <a:r>
              <a:rPr kumimoji="1" lang="zh-CN" altLang="en-US"/>
              <a:t> </a:t>
            </a:r>
            <a:r>
              <a:rPr kumimoji="1" lang="en-US" altLang="zh-CN"/>
              <a:t>too</a:t>
            </a:r>
            <a:r>
              <a:rPr kumimoji="1" lang="zh-CN" altLang="en-US"/>
              <a:t> </a:t>
            </a:r>
            <a:r>
              <a:rPr kumimoji="1" lang="en-US" altLang="zh-CN"/>
              <a:t>common</a:t>
            </a:r>
            <a:r>
              <a:rPr kumimoji="1" lang="zh-CN" altLang="en-US"/>
              <a:t> </a:t>
            </a:r>
            <a:r>
              <a:rPr kumimoji="1" lang="en-US" altLang="zh-CN"/>
              <a:t>to</a:t>
            </a:r>
            <a:r>
              <a:rPr kumimoji="1" lang="zh-CN" altLang="en-US"/>
              <a:t> </a:t>
            </a:r>
            <a:r>
              <a:rPr kumimoji="1" lang="en-US" altLang="zh-CN"/>
              <a:t>contribute</a:t>
            </a:r>
            <a:r>
              <a:rPr kumimoji="1" lang="zh-CN" altLang="en-US"/>
              <a:t> </a:t>
            </a:r>
            <a:r>
              <a:rPr kumimoji="1" lang="en-US" altLang="zh-CN"/>
              <a:t>a</a:t>
            </a:r>
            <a:r>
              <a:rPr kumimoji="1" lang="zh-CN" altLang="en-US"/>
              <a:t> </a:t>
            </a:r>
            <a:r>
              <a:rPr kumimoji="1" lang="en-US" altLang="zh-CN"/>
              <a:t>good</a:t>
            </a:r>
            <a:r>
              <a:rPr kumimoji="1" lang="zh-CN" altLang="en-US"/>
              <a:t> </a:t>
            </a:r>
            <a:r>
              <a:rPr kumimoji="1" lang="en-US" altLang="zh-CN"/>
              <a:t>result</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search.</a:t>
            </a:r>
            <a:endParaRPr kumimoji="1" lang="zh-CN" altLang="en-US"/>
          </a:p>
        </p:txBody>
      </p:sp>
      <p:sp>
        <p:nvSpPr>
          <p:cNvPr id="9" name="矩形 8">
            <a:extLst>
              <a:ext uri="{FF2B5EF4-FFF2-40B4-BE49-F238E27FC236}">
                <a16:creationId xmlns:a16="http://schemas.microsoft.com/office/drawing/2014/main" id="{429057E9-6261-9FF0-C509-658508223F3F}"/>
              </a:ext>
            </a:extLst>
          </p:cNvPr>
          <p:cNvSpPr/>
          <p:nvPr/>
        </p:nvSpPr>
        <p:spPr>
          <a:xfrm>
            <a:off x="7208074" y="4137556"/>
            <a:ext cx="3352132" cy="923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556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p>
          <a:p>
            <a:pPr lvl="1"/>
            <a:r>
              <a:rPr kumimoji="1" lang="en-US" altLang="zh-CN"/>
              <a:t>In</a:t>
            </a:r>
            <a:r>
              <a:rPr kumimoji="1" lang="zh-CN" altLang="en-US"/>
              <a:t> </a:t>
            </a:r>
            <a:r>
              <a:rPr kumimoji="1" lang="en-US" altLang="zh-CN"/>
              <a:t>fact,</a:t>
            </a:r>
            <a:r>
              <a:rPr kumimoji="1" lang="zh-CN" altLang="en-US"/>
              <a:t> </a:t>
            </a:r>
            <a:r>
              <a:rPr kumimoji="1" lang="en-US" altLang="zh-CN"/>
              <a:t>this</a:t>
            </a:r>
            <a:r>
              <a:rPr kumimoji="1" lang="zh-CN" altLang="en-US"/>
              <a:t> </a:t>
            </a:r>
            <a:r>
              <a:rPr kumimoji="1" lang="en-US" altLang="zh-CN"/>
              <a:t>change</a:t>
            </a:r>
            <a:r>
              <a:rPr kumimoji="1" lang="zh-CN" altLang="en-US"/>
              <a:t> </a:t>
            </a:r>
            <a:r>
              <a:rPr kumimoji="1" lang="en-US" altLang="zh-CN"/>
              <a:t>improves</a:t>
            </a:r>
            <a:r>
              <a:rPr kumimoji="1" lang="zh-CN" altLang="en-US"/>
              <a:t> </a:t>
            </a:r>
            <a:r>
              <a:rPr kumimoji="1" lang="en-US" altLang="zh-CN"/>
              <a:t>the</a:t>
            </a:r>
            <a:r>
              <a:rPr kumimoji="1" lang="zh-CN" altLang="en-US"/>
              <a:t> </a:t>
            </a:r>
            <a:r>
              <a:rPr kumimoji="1" lang="en-US" altLang="zh-CN"/>
              <a:t>accuracy</a:t>
            </a:r>
            <a:r>
              <a:rPr kumimoji="1" lang="zh-CN" altLang="en-US"/>
              <a:t> </a:t>
            </a:r>
            <a:r>
              <a:rPr kumimoji="1" lang="en-US" altLang="zh-CN"/>
              <a:t>of</a:t>
            </a:r>
            <a:r>
              <a:rPr kumimoji="1" lang="zh-CN" altLang="en-US"/>
              <a:t> </a:t>
            </a:r>
            <a:r>
              <a:rPr kumimoji="1" lang="en-US" altLang="zh-CN"/>
              <a:t>search</a:t>
            </a:r>
            <a:r>
              <a:rPr kumimoji="1" lang="zh-CN" altLang="en-US"/>
              <a:t> </a:t>
            </a:r>
            <a:r>
              <a:rPr kumimoji="1" lang="en-US" altLang="zh-CN"/>
              <a:t>alot.</a:t>
            </a:r>
          </a:p>
          <a:p>
            <a:pPr lvl="1"/>
            <a:r>
              <a:rPr kumimoji="1" lang="en-US" altLang="zh-CN"/>
              <a:t>Another</a:t>
            </a:r>
            <a:r>
              <a:rPr kumimoji="1" lang="zh-CN" altLang="en-US"/>
              <a:t> </a:t>
            </a:r>
            <a:r>
              <a:rPr kumimoji="1" lang="en-US" altLang="zh-CN"/>
              <a:t>alternative</a:t>
            </a:r>
            <a:r>
              <a:rPr kumimoji="1" lang="zh-CN" altLang="en-US"/>
              <a:t> </a:t>
            </a:r>
            <a:r>
              <a:rPr kumimoji="1" lang="en-US" altLang="zh-CN"/>
              <a:t>is</a:t>
            </a:r>
            <a:r>
              <a:rPr kumimoji="1" lang="zh-CN" altLang="en-US"/>
              <a:t> </a:t>
            </a:r>
            <a:r>
              <a:rPr kumimoji="1" lang="en-US" altLang="zh-CN"/>
              <a:t>to</a:t>
            </a:r>
            <a:r>
              <a:rPr kumimoji="1" lang="zh-CN" altLang="en-US"/>
              <a:t> </a:t>
            </a:r>
            <a:r>
              <a:rPr kumimoji="1" lang="en-US" altLang="zh-CN"/>
              <a:t>use</a:t>
            </a:r>
            <a:r>
              <a:rPr kumimoji="1" lang="zh-CN" altLang="en-US"/>
              <a:t> </a:t>
            </a:r>
            <a:r>
              <a:rPr kumimoji="1" lang="en-US" altLang="zh-CN"/>
              <a:t>NLKT</a:t>
            </a:r>
            <a:r>
              <a:rPr kumimoji="1" lang="zh-CN" altLang="en-US"/>
              <a:t> </a:t>
            </a:r>
            <a:r>
              <a:rPr kumimoji="1" lang="en-US" altLang="zh-CN"/>
              <a:t>to</a:t>
            </a:r>
            <a:r>
              <a:rPr kumimoji="1" lang="zh-CN" altLang="en-US"/>
              <a:t> </a:t>
            </a:r>
            <a:r>
              <a:rPr kumimoji="1" lang="en-US" altLang="zh-CN"/>
              <a:t>filter</a:t>
            </a:r>
            <a:r>
              <a:rPr kumimoji="1" lang="zh-CN" altLang="en-US"/>
              <a:t> </a:t>
            </a:r>
            <a:r>
              <a:rPr kumimoji="1" lang="en-US" altLang="zh-CN"/>
              <a:t>stop</a:t>
            </a:r>
            <a:r>
              <a:rPr kumimoji="1" lang="zh-CN" altLang="en-US"/>
              <a:t> </a:t>
            </a:r>
            <a:r>
              <a:rPr kumimoji="1" lang="en-US" altLang="zh-CN"/>
              <a:t>words</a:t>
            </a:r>
            <a:r>
              <a:rPr kumimoji="1" lang="zh-CN" altLang="en-US"/>
              <a:t> </a:t>
            </a:r>
            <a:r>
              <a:rPr kumimoji="1" lang="en-US" altLang="zh-CN"/>
              <a:t>in</a:t>
            </a:r>
            <a:r>
              <a:rPr kumimoji="1" lang="zh-CN" altLang="en-US"/>
              <a:t> </a:t>
            </a:r>
            <a:r>
              <a:rPr kumimoji="1" lang="en-US" altLang="zh-CN"/>
              <a:t>search</a:t>
            </a:r>
            <a:r>
              <a:rPr kumimoji="1" lang="zh-CN" altLang="en-US"/>
              <a:t> </a:t>
            </a:r>
            <a:r>
              <a:rPr kumimoji="1" lang="en-US" altLang="zh-CN"/>
              <a:t>query.</a:t>
            </a:r>
            <a:endParaRPr kumimoji="1" lang="zh-CN" altLang="en-US"/>
          </a:p>
        </p:txBody>
      </p:sp>
      <p:pic>
        <p:nvPicPr>
          <p:cNvPr id="10" name="图片 9">
            <a:extLst>
              <a:ext uri="{FF2B5EF4-FFF2-40B4-BE49-F238E27FC236}">
                <a16:creationId xmlns:a16="http://schemas.microsoft.com/office/drawing/2014/main" id="{6FC74C13-3361-3778-8370-C9F4123DAEEA}"/>
              </a:ext>
            </a:extLst>
          </p:cNvPr>
          <p:cNvPicPr>
            <a:picLocks noChangeAspect="1"/>
          </p:cNvPicPr>
          <p:nvPr/>
        </p:nvPicPr>
        <p:blipFill>
          <a:blip r:embed="rId2"/>
          <a:stretch>
            <a:fillRect/>
          </a:stretch>
        </p:blipFill>
        <p:spPr>
          <a:xfrm>
            <a:off x="2442709" y="4359412"/>
            <a:ext cx="2708825" cy="2498588"/>
          </a:xfrm>
          <a:prstGeom prst="rect">
            <a:avLst/>
          </a:prstGeom>
        </p:spPr>
      </p:pic>
      <p:pic>
        <p:nvPicPr>
          <p:cNvPr id="11" name="图片 10">
            <a:extLst>
              <a:ext uri="{FF2B5EF4-FFF2-40B4-BE49-F238E27FC236}">
                <a16:creationId xmlns:a16="http://schemas.microsoft.com/office/drawing/2014/main" id="{0BE0ED87-804A-2D34-31D6-F581B1B6FF2D}"/>
              </a:ext>
            </a:extLst>
          </p:cNvPr>
          <p:cNvPicPr>
            <a:picLocks noChangeAspect="1"/>
          </p:cNvPicPr>
          <p:nvPr/>
        </p:nvPicPr>
        <p:blipFill>
          <a:blip r:embed="rId3"/>
          <a:stretch>
            <a:fillRect/>
          </a:stretch>
        </p:blipFill>
        <p:spPr>
          <a:xfrm>
            <a:off x="0" y="4359412"/>
            <a:ext cx="2442709" cy="2498588"/>
          </a:xfrm>
          <a:prstGeom prst="rect">
            <a:avLst/>
          </a:prstGeom>
        </p:spPr>
      </p:pic>
      <p:sp>
        <p:nvSpPr>
          <p:cNvPr id="13" name="文本框 12">
            <a:extLst>
              <a:ext uri="{FF2B5EF4-FFF2-40B4-BE49-F238E27FC236}">
                <a16:creationId xmlns:a16="http://schemas.microsoft.com/office/drawing/2014/main" id="{4C1AD66B-89BE-E134-F84E-619570863BA0}"/>
              </a:ext>
            </a:extLst>
          </p:cNvPr>
          <p:cNvSpPr txBox="1"/>
          <p:nvPr/>
        </p:nvSpPr>
        <p:spPr>
          <a:xfrm>
            <a:off x="5657848" y="585216"/>
            <a:ext cx="6151715" cy="2308324"/>
          </a:xfrm>
          <a:prstGeom prst="rect">
            <a:avLst/>
          </a:prstGeom>
          <a:noFill/>
        </p:spPr>
        <p:txBody>
          <a:bodyPr wrap="square" rtlCol="0">
            <a:spAutoFit/>
          </a:bodyPr>
          <a:lstStyle/>
          <a:p>
            <a:r>
              <a:rPr kumimoji="1" lang="en-US" altLang="zh-CN"/>
              <a:t>ID=17: 	(correct)</a:t>
            </a:r>
          </a:p>
          <a:p>
            <a:r>
              <a:rPr kumimoji="1" lang="en-US" altLang="zh-CN"/>
              <a:t>"A Haunting in Venice" is set in eerie, post-World War II Venice on All Hallows' Eve and is a terrifying mystery featuring the return of the celebrated sleuth, Hercule Poirot. Now </a:t>
            </a:r>
            <a:r>
              <a:rPr kumimoji="1" lang="en-US" altLang="zh-CN" b="1">
                <a:solidFill>
                  <a:srgbClr val="00B050"/>
                </a:solidFill>
              </a:rPr>
              <a:t>retired</a:t>
            </a:r>
            <a:r>
              <a:rPr kumimoji="1" lang="en-US" altLang="zh-CN"/>
              <a:t> and living in self-imposed exile in the world's most </a:t>
            </a:r>
            <a:r>
              <a:rPr kumimoji="1" lang="en-US" altLang="zh-CN" b="1">
                <a:solidFill>
                  <a:srgbClr val="00B050"/>
                </a:solidFill>
              </a:rPr>
              <a:t>glamorous city</a:t>
            </a:r>
            <a:r>
              <a:rPr kumimoji="1" lang="en-US" altLang="zh-CN"/>
              <a:t>, Poirot reluctantly attends a séance at a decaying, haunted palazzo. When one of the guests is murdered, the detective is thrust into a sinister world of shadows and secrets. </a:t>
            </a:r>
            <a:endParaRPr kumimoji="1" lang="zh-CN" altLang="en-US"/>
          </a:p>
        </p:txBody>
      </p:sp>
      <p:sp>
        <p:nvSpPr>
          <p:cNvPr id="18" name="文本框 17">
            <a:extLst>
              <a:ext uri="{FF2B5EF4-FFF2-40B4-BE49-F238E27FC236}">
                <a16:creationId xmlns:a16="http://schemas.microsoft.com/office/drawing/2014/main" id="{14AE2573-1789-8BF5-C5AE-592F31419FAD}"/>
              </a:ext>
            </a:extLst>
          </p:cNvPr>
          <p:cNvSpPr txBox="1"/>
          <p:nvPr/>
        </p:nvSpPr>
        <p:spPr>
          <a:xfrm>
            <a:off x="5657848" y="3164681"/>
            <a:ext cx="6151715" cy="3693319"/>
          </a:xfrm>
          <a:prstGeom prst="rect">
            <a:avLst/>
          </a:prstGeom>
          <a:noFill/>
        </p:spPr>
        <p:txBody>
          <a:bodyPr wrap="square">
            <a:spAutoFit/>
          </a:bodyPr>
          <a:lstStyle/>
          <a:p>
            <a:r>
              <a:rPr lang="en-US" altLang="zh-CN"/>
              <a:t>ID=94:	(incorrect) </a:t>
            </a:r>
          </a:p>
          <a:p>
            <a:r>
              <a:rPr lang="en-US" altLang="zh-CN"/>
              <a:t>For over fifty years, Judy Blume's classic and groundbreaking novel Are You There God? It's Me, Margaret. has impacted generations with its timeless coming of age story, insightful humor, and candid exploration of life's biggest questions. In Lionsgate's big-screen adaptation, 11-year-old Margaret (Abby Ryder Fortson) is uprooted from her life in New York </a:t>
            </a:r>
            <a:r>
              <a:rPr lang="en-US" altLang="zh-CN" b="1">
                <a:solidFill>
                  <a:srgbClr val="FF0000"/>
                </a:solidFill>
              </a:rPr>
              <a:t>City</a:t>
            </a:r>
            <a:r>
              <a:rPr lang="en-US" altLang="zh-CN"/>
              <a:t> for the suburbs of New Jersey, going through the messy and tumultuous throes of puberty with new friends in a new school. She relies on her mother, Barbara (Rachel McAdams), who is also struggling to adjust to life outside the big </a:t>
            </a:r>
            <a:r>
              <a:rPr lang="en-US" altLang="zh-CN" b="1">
                <a:solidFill>
                  <a:srgbClr val="FF0000"/>
                </a:solidFill>
              </a:rPr>
              <a:t>city</a:t>
            </a:r>
            <a:r>
              <a:rPr lang="en-US" altLang="zh-CN"/>
              <a:t>, and her adoring grandmother, Sylvia (Kathy Bates), who isn't happy they moved away and likes to remind them every chance she gets. </a:t>
            </a:r>
            <a:endParaRPr lang="zh-CN" altLang="en-US"/>
          </a:p>
        </p:txBody>
      </p:sp>
      <p:sp>
        <p:nvSpPr>
          <p:cNvPr id="19" name="文本框 18">
            <a:extLst>
              <a:ext uri="{FF2B5EF4-FFF2-40B4-BE49-F238E27FC236}">
                <a16:creationId xmlns:a16="http://schemas.microsoft.com/office/drawing/2014/main" id="{32CD1424-63FB-C473-2D23-85F98177CB7D}"/>
              </a:ext>
            </a:extLst>
          </p:cNvPr>
          <p:cNvSpPr txBox="1"/>
          <p:nvPr/>
        </p:nvSpPr>
        <p:spPr>
          <a:xfrm>
            <a:off x="5657848" y="80314"/>
            <a:ext cx="3839321" cy="369332"/>
          </a:xfrm>
          <a:prstGeom prst="rect">
            <a:avLst/>
          </a:prstGeom>
          <a:noFill/>
        </p:spPr>
        <p:txBody>
          <a:bodyPr wrap="none" rtlCol="0">
            <a:spAutoFit/>
          </a:bodyPr>
          <a:lstStyle/>
          <a:p>
            <a:r>
              <a:rPr kumimoji="1" lang="en-US" altLang="zh-CN"/>
              <a:t>Search</a:t>
            </a:r>
            <a:r>
              <a:rPr kumimoji="1" lang="zh-CN" altLang="en-US"/>
              <a:t> </a:t>
            </a:r>
            <a:r>
              <a:rPr kumimoji="1" lang="en-US" altLang="zh-CN"/>
              <a:t>string</a:t>
            </a:r>
            <a:r>
              <a:rPr kumimoji="1" lang="zh-CN" altLang="en-US"/>
              <a:t> </a:t>
            </a:r>
            <a:r>
              <a:rPr kumimoji="1" lang="en-US" altLang="zh-CN"/>
              <a:t>=</a:t>
            </a:r>
            <a:r>
              <a:rPr kumimoji="1" lang="zh-CN" altLang="en-US"/>
              <a:t> </a:t>
            </a:r>
            <a:r>
              <a:rPr kumimoji="1" lang="en-US" altLang="zh-CN"/>
              <a:t>“retired</a:t>
            </a:r>
            <a:r>
              <a:rPr kumimoji="1" lang="zh-CN" altLang="en-US"/>
              <a:t> </a:t>
            </a:r>
            <a:r>
              <a:rPr kumimoji="1" lang="en-US" altLang="zh-CN"/>
              <a:t>glamorous</a:t>
            </a:r>
            <a:r>
              <a:rPr kumimoji="1" lang="zh-CN" altLang="en-US"/>
              <a:t> </a:t>
            </a:r>
            <a:r>
              <a:rPr kumimoji="1" lang="en-US" altLang="zh-CN"/>
              <a:t>city”</a:t>
            </a:r>
            <a:endParaRPr kumimoji="1" lang="zh-CN" altLang="en-US"/>
          </a:p>
        </p:txBody>
      </p:sp>
    </p:spTree>
    <p:extLst>
      <p:ext uri="{BB962C8B-B14F-4D97-AF65-F5344CB8AC3E}">
        <p14:creationId xmlns:p14="http://schemas.microsoft.com/office/powerpoint/2010/main" val="144016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2.</a:t>
            </a:r>
            <a:r>
              <a:rPr kumimoji="1" lang="zh-CN" altLang="en-US"/>
              <a:t> </a:t>
            </a:r>
            <a:r>
              <a:rPr kumimoji="1" lang="en-US" altLang="zh-CN"/>
              <a:t>ZERO</a:t>
            </a:r>
            <a:r>
              <a:rPr kumimoji="1" lang="zh-CN" altLang="en-US"/>
              <a:t> </a:t>
            </a:r>
            <a:r>
              <a:rPr kumimoji="1" lang="en-US" altLang="zh-CN"/>
              <a:t>tolerance</a:t>
            </a:r>
            <a:r>
              <a:rPr kumimoji="1" lang="zh-CN" altLang="en-US"/>
              <a:t> </a:t>
            </a:r>
            <a:r>
              <a:rPr kumimoji="1" lang="en-US" altLang="zh-CN"/>
              <a:t>on</a:t>
            </a:r>
            <a:r>
              <a:rPr kumimoji="1" lang="zh-CN" altLang="en-US"/>
              <a:t> </a:t>
            </a:r>
            <a:r>
              <a:rPr kumimoji="1" lang="en-US" altLang="zh-CN"/>
              <a:t>typo.</a:t>
            </a:r>
          </a:p>
          <a:p>
            <a:pPr lvl="1"/>
            <a:r>
              <a:rPr kumimoji="1" lang="en-US" altLang="zh-CN"/>
              <a:t>TF-IDF</a:t>
            </a:r>
            <a:r>
              <a:rPr kumimoji="1" lang="zh-CN" altLang="en-US"/>
              <a:t> </a:t>
            </a:r>
            <a:r>
              <a:rPr kumimoji="1" lang="en-US" altLang="zh-CN"/>
              <a:t>model</a:t>
            </a:r>
            <a:r>
              <a:rPr kumimoji="1" lang="zh-CN" altLang="en-US"/>
              <a:t> </a:t>
            </a:r>
            <a:r>
              <a:rPr kumimoji="1" lang="en-US" altLang="zh-CN"/>
              <a:t>can</a:t>
            </a:r>
            <a:r>
              <a:rPr kumimoji="1" lang="zh-CN" altLang="en-US"/>
              <a:t> </a:t>
            </a:r>
            <a:r>
              <a:rPr kumimoji="1" lang="en-US" altLang="zh-CN"/>
              <a:t>only</a:t>
            </a:r>
            <a:r>
              <a:rPr kumimoji="1" lang="zh-CN" altLang="en-US"/>
              <a:t> </a:t>
            </a:r>
            <a:r>
              <a:rPr kumimoji="1" lang="en-US" altLang="zh-CN"/>
              <a:t>measure</a:t>
            </a:r>
            <a:r>
              <a:rPr kumimoji="1" lang="zh-CN" altLang="en-US"/>
              <a:t> </a:t>
            </a:r>
            <a:r>
              <a:rPr kumimoji="1" lang="en-US" altLang="zh-CN"/>
              <a:t>the</a:t>
            </a:r>
            <a:r>
              <a:rPr kumimoji="1" lang="zh-CN" altLang="en-US"/>
              <a:t> </a:t>
            </a:r>
            <a:r>
              <a:rPr kumimoji="1" lang="en-US" altLang="zh-CN"/>
              <a:t>occurance</a:t>
            </a:r>
            <a:r>
              <a:rPr kumimoji="1" lang="zh-CN" altLang="en-US"/>
              <a:t> </a:t>
            </a:r>
            <a:r>
              <a:rPr kumimoji="1" lang="en-US" altLang="zh-CN"/>
              <a:t>of</a:t>
            </a:r>
            <a:r>
              <a:rPr kumimoji="1" lang="zh-CN" altLang="en-US"/>
              <a:t> </a:t>
            </a:r>
            <a:r>
              <a:rPr kumimoji="1" lang="en-US" altLang="zh-CN"/>
              <a:t>KNOWN</a:t>
            </a:r>
            <a:r>
              <a:rPr kumimoji="1" lang="zh-CN" altLang="en-US"/>
              <a:t> </a:t>
            </a:r>
            <a:r>
              <a:rPr kumimoji="1" lang="en-US" altLang="zh-CN"/>
              <a:t>words.</a:t>
            </a:r>
          </a:p>
          <a:p>
            <a:pPr lvl="1"/>
            <a:r>
              <a:rPr kumimoji="1" lang="en-US" altLang="zh-CN"/>
              <a:t>By</a:t>
            </a:r>
            <a:r>
              <a:rPr kumimoji="1" lang="zh-CN" altLang="en-US"/>
              <a:t> </a:t>
            </a:r>
            <a:r>
              <a:rPr kumimoji="1" lang="en-US" altLang="zh-CN"/>
              <a:t>giving</a:t>
            </a:r>
            <a:r>
              <a:rPr kumimoji="1" lang="zh-CN" altLang="en-US"/>
              <a:t> </a:t>
            </a:r>
            <a:r>
              <a:rPr kumimoji="1" lang="en-US" altLang="zh-CN"/>
              <a:t>a</a:t>
            </a:r>
            <a:r>
              <a:rPr kumimoji="1" lang="zh-CN" altLang="en-US"/>
              <a:t> </a:t>
            </a:r>
            <a:r>
              <a:rPr kumimoji="1" lang="en-US" altLang="zh-CN"/>
              <a:t>completely</a:t>
            </a:r>
            <a:r>
              <a:rPr kumimoji="1" lang="zh-CN" altLang="en-US"/>
              <a:t> </a:t>
            </a:r>
            <a:r>
              <a:rPr kumimoji="1" lang="en-US" altLang="zh-CN"/>
              <a:t>new</a:t>
            </a:r>
            <a:r>
              <a:rPr kumimoji="1" lang="zh-CN" altLang="en-US"/>
              <a:t> </a:t>
            </a:r>
            <a:r>
              <a:rPr kumimoji="1" lang="en-US" altLang="zh-CN"/>
              <a:t>key,</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tf-idf</a:t>
            </a:r>
            <a:r>
              <a:rPr kumimoji="1" lang="zh-CN" altLang="en-US"/>
              <a:t> </a:t>
            </a:r>
            <a:r>
              <a:rPr kumimoji="1" lang="en-US" altLang="zh-CN"/>
              <a:t>vector</a:t>
            </a:r>
            <a:r>
              <a:rPr kumimoji="1" lang="zh-CN" altLang="en-US"/>
              <a:t> </a:t>
            </a:r>
            <a:r>
              <a:rPr kumimoji="1" lang="en-US" altLang="zh-CN"/>
              <a:t>will</a:t>
            </a:r>
            <a:r>
              <a:rPr kumimoji="1" lang="zh-CN" altLang="en-US"/>
              <a:t> </a:t>
            </a:r>
            <a:r>
              <a:rPr kumimoji="1" lang="en-US" altLang="zh-CN"/>
              <a:t>be</a:t>
            </a:r>
            <a:r>
              <a:rPr kumimoji="1" lang="zh-CN" altLang="en-US"/>
              <a:t> </a:t>
            </a:r>
            <a:r>
              <a:rPr kumimoji="1" lang="en-US" altLang="zh-CN"/>
              <a:t>1</a:t>
            </a:r>
            <a:r>
              <a:rPr kumimoji="1" lang="zh-CN" altLang="en-US"/>
              <a:t> </a:t>
            </a:r>
            <a:r>
              <a:rPr kumimoji="1" lang="en-US" altLang="zh-CN"/>
              <a:t>unit</a:t>
            </a:r>
            <a:r>
              <a:rPr kumimoji="1" lang="zh-CN" altLang="en-US"/>
              <a:t> </a:t>
            </a:r>
            <a:r>
              <a:rPr kumimoji="1" lang="en-US" altLang="zh-CN"/>
              <a:t>longer</a:t>
            </a:r>
            <a:r>
              <a:rPr kumimoji="1" lang="zh-CN" altLang="en-US"/>
              <a:t> </a:t>
            </a:r>
            <a:r>
              <a:rPr kumimoji="1" lang="en-US" altLang="zh-CN"/>
              <a:t>than</a:t>
            </a:r>
            <a:r>
              <a:rPr kumimoji="1" lang="zh-CN" altLang="en-US"/>
              <a:t> </a:t>
            </a:r>
            <a:r>
              <a:rPr kumimoji="1" lang="en-US" altLang="zh-CN"/>
              <a:t>the</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resulting</a:t>
            </a:r>
            <a:r>
              <a:rPr kumimoji="1" lang="zh-CN" altLang="en-US"/>
              <a:t> </a:t>
            </a:r>
            <a:r>
              <a:rPr kumimoji="1" lang="en-US" altLang="zh-CN"/>
              <a:t>the</a:t>
            </a:r>
            <a:r>
              <a:rPr kumimoji="1" lang="zh-CN" altLang="en-US"/>
              <a:t> </a:t>
            </a:r>
            <a:r>
              <a:rPr kumimoji="1" lang="en-US" altLang="zh-CN"/>
              <a:t>exception.</a:t>
            </a:r>
          </a:p>
          <a:p>
            <a:pPr lvl="1"/>
            <a:r>
              <a:rPr kumimoji="1" lang="en-US" altLang="zh-CN"/>
              <a:t>Can</a:t>
            </a:r>
            <a:r>
              <a:rPr kumimoji="1" lang="zh-CN" altLang="en-US"/>
              <a:t> </a:t>
            </a:r>
            <a:r>
              <a:rPr kumimoji="1" lang="en-US" altLang="zh-CN"/>
              <a:t>only</a:t>
            </a:r>
            <a:r>
              <a:rPr kumimoji="1" lang="zh-CN" altLang="en-US"/>
              <a:t> </a:t>
            </a:r>
            <a:r>
              <a:rPr kumimoji="1" lang="en-US" altLang="zh-CN"/>
              <a:t>be</a:t>
            </a:r>
            <a:r>
              <a:rPr kumimoji="1" lang="zh-CN" altLang="en-US"/>
              <a:t> </a:t>
            </a:r>
            <a:r>
              <a:rPr kumimoji="1" lang="en-US" altLang="zh-CN"/>
              <a:t>fixed</a:t>
            </a:r>
            <a:r>
              <a:rPr kumimoji="1" lang="zh-CN" altLang="en-US"/>
              <a:t> </a:t>
            </a:r>
            <a:r>
              <a:rPr kumimoji="1" lang="en-US" altLang="zh-CN"/>
              <a:t>by</a:t>
            </a:r>
            <a:r>
              <a:rPr kumimoji="1" lang="zh-CN" altLang="en-US"/>
              <a:t> </a:t>
            </a:r>
            <a:r>
              <a:rPr kumimoji="1" lang="en-US" altLang="zh-CN"/>
              <a:t>correcting</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string.</a:t>
            </a:r>
          </a:p>
        </p:txBody>
      </p:sp>
      <p:pic>
        <p:nvPicPr>
          <p:cNvPr id="6" name="图片 5">
            <a:extLst>
              <a:ext uri="{FF2B5EF4-FFF2-40B4-BE49-F238E27FC236}">
                <a16:creationId xmlns:a16="http://schemas.microsoft.com/office/drawing/2014/main" id="{9C79D563-480F-4389-F80C-94B7DAFDACB3}"/>
              </a:ext>
            </a:extLst>
          </p:cNvPr>
          <p:cNvPicPr>
            <a:picLocks noChangeAspect="1"/>
          </p:cNvPicPr>
          <p:nvPr/>
        </p:nvPicPr>
        <p:blipFill>
          <a:blip r:embed="rId2"/>
          <a:stretch>
            <a:fillRect/>
          </a:stretch>
        </p:blipFill>
        <p:spPr>
          <a:xfrm>
            <a:off x="7242089" y="185166"/>
            <a:ext cx="2971800" cy="800100"/>
          </a:xfrm>
          <a:prstGeom prst="rect">
            <a:avLst/>
          </a:prstGeom>
        </p:spPr>
      </p:pic>
      <p:pic>
        <p:nvPicPr>
          <p:cNvPr id="11" name="图片 10" descr="文本&#10;&#10;描述已自动生成">
            <a:extLst>
              <a:ext uri="{FF2B5EF4-FFF2-40B4-BE49-F238E27FC236}">
                <a16:creationId xmlns:a16="http://schemas.microsoft.com/office/drawing/2014/main" id="{2257E0DE-687B-6BA2-E118-D8316BF1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89" y="1684782"/>
            <a:ext cx="6895711" cy="4671657"/>
          </a:xfrm>
          <a:prstGeom prst="rect">
            <a:avLst/>
          </a:prstGeom>
        </p:spPr>
      </p:pic>
      <p:sp>
        <p:nvSpPr>
          <p:cNvPr id="12" name="文本框 11">
            <a:extLst>
              <a:ext uri="{FF2B5EF4-FFF2-40B4-BE49-F238E27FC236}">
                <a16:creationId xmlns:a16="http://schemas.microsoft.com/office/drawing/2014/main" id="{5E076A39-4659-FC73-41CA-CB2D885F2748}"/>
              </a:ext>
            </a:extLst>
          </p:cNvPr>
          <p:cNvSpPr txBox="1"/>
          <p:nvPr/>
        </p:nvSpPr>
        <p:spPr>
          <a:xfrm>
            <a:off x="5654635" y="1150358"/>
            <a:ext cx="4711546" cy="369332"/>
          </a:xfrm>
          <a:prstGeom prst="rect">
            <a:avLst/>
          </a:prstGeom>
          <a:noFill/>
        </p:spPr>
        <p:txBody>
          <a:bodyPr wrap="none" rtlCol="0">
            <a:spAutoFit/>
          </a:bodyPr>
          <a:lstStyle/>
          <a:p>
            <a:r>
              <a:rPr kumimoji="1" lang="en-US" altLang="zh-CN"/>
              <a:t>Any</a:t>
            </a:r>
            <a:r>
              <a:rPr kumimoji="1" lang="zh-CN" altLang="en-US"/>
              <a:t> </a:t>
            </a:r>
            <a:r>
              <a:rPr kumimoji="1" lang="en-US" altLang="zh-CN"/>
              <a:t>typo</a:t>
            </a:r>
            <a:r>
              <a:rPr kumimoji="1" lang="zh-CN" altLang="en-US"/>
              <a:t> </a:t>
            </a:r>
            <a:r>
              <a:rPr kumimoji="1" lang="en-US" altLang="zh-CN"/>
              <a:t>will</a:t>
            </a:r>
            <a:r>
              <a:rPr kumimoji="1" lang="zh-CN" altLang="en-US"/>
              <a:t> </a:t>
            </a:r>
            <a:r>
              <a:rPr kumimoji="1" lang="en-US" altLang="zh-CN"/>
              <a:t>cause</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outrange</a:t>
            </a:r>
            <a:r>
              <a:rPr kumimoji="1" lang="zh-CN" altLang="en-US"/>
              <a:t> </a:t>
            </a:r>
            <a:r>
              <a:rPr kumimoji="1" lang="en-US" altLang="zh-CN"/>
              <a:t>exception!</a:t>
            </a:r>
            <a:endParaRPr kumimoji="1" lang="zh-CN" altLang="en-US"/>
          </a:p>
        </p:txBody>
      </p:sp>
      <p:sp>
        <p:nvSpPr>
          <p:cNvPr id="4" name="TextBox 3">
            <a:extLst>
              <a:ext uri="{FF2B5EF4-FFF2-40B4-BE49-F238E27FC236}">
                <a16:creationId xmlns:a16="http://schemas.microsoft.com/office/drawing/2014/main" id="{F1F53D2C-69D6-A421-7E69-47A73FBFB1E0}"/>
              </a:ext>
            </a:extLst>
          </p:cNvPr>
          <p:cNvSpPr txBox="1"/>
          <p:nvPr/>
        </p:nvSpPr>
        <p:spPr>
          <a:xfrm>
            <a:off x="2819400" y="-1524000"/>
            <a:ext cx="184731" cy="369332"/>
          </a:xfrm>
          <a:prstGeom prst="rect">
            <a:avLst/>
          </a:prstGeom>
          <a:noFill/>
        </p:spPr>
        <p:txBody>
          <a:bodyPr wrap="none" rtlCol="0">
            <a:spAutoFit/>
          </a:bodyPr>
          <a:lstStyle/>
          <a:p>
            <a:endParaRPr lang="en-CN"/>
          </a:p>
        </p:txBody>
      </p:sp>
    </p:spTree>
    <p:extLst>
      <p:ext uri="{BB962C8B-B14F-4D97-AF65-F5344CB8AC3E}">
        <p14:creationId xmlns:p14="http://schemas.microsoft.com/office/powerpoint/2010/main" val="219312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3.</a:t>
            </a:r>
            <a:r>
              <a:rPr kumimoji="1" lang="zh-CN" altLang="en-US"/>
              <a:t> </a:t>
            </a:r>
            <a:r>
              <a:rPr kumimoji="1" lang="en-US" altLang="zh-CN"/>
              <a:t>Doesn’t</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sequence</a:t>
            </a:r>
          </a:p>
          <a:p>
            <a:pPr lvl="1"/>
            <a:r>
              <a:rPr kumimoji="1" lang="en-US" altLang="zh-CN"/>
              <a:t>“A</a:t>
            </a:r>
            <a:r>
              <a:rPr kumimoji="1" lang="zh-CN" altLang="en-US"/>
              <a:t> </a:t>
            </a:r>
            <a:r>
              <a:rPr kumimoji="1" lang="en-US" altLang="zh-CN"/>
              <a:t>exceeds</a:t>
            </a:r>
            <a:r>
              <a:rPr kumimoji="1" lang="zh-CN" altLang="en-US"/>
              <a:t> </a:t>
            </a:r>
            <a:r>
              <a:rPr kumimoji="1" lang="en-US" altLang="zh-CN"/>
              <a:t>B”</a:t>
            </a:r>
            <a:r>
              <a:rPr kumimoji="1" lang="zh-CN" altLang="en-US"/>
              <a:t> </a:t>
            </a:r>
            <a:r>
              <a:rPr kumimoji="1" lang="en-US" altLang="zh-CN"/>
              <a:t>=</a:t>
            </a:r>
            <a:r>
              <a:rPr kumimoji="1" lang="zh-CN" altLang="en-US"/>
              <a:t> </a:t>
            </a:r>
            <a:r>
              <a:rPr kumimoji="1" lang="en-US" altLang="zh-CN"/>
              <a:t>“B</a:t>
            </a:r>
            <a:r>
              <a:rPr kumimoji="1" lang="zh-CN" altLang="en-US"/>
              <a:t> </a:t>
            </a:r>
            <a:r>
              <a:rPr kumimoji="1" lang="en-US" altLang="zh-CN"/>
              <a:t>exceeds</a:t>
            </a:r>
            <a:r>
              <a:rPr kumimoji="1" lang="zh-CN" altLang="en-US"/>
              <a:t> </a:t>
            </a:r>
            <a:r>
              <a:rPr kumimoji="1" lang="en-US" altLang="zh-CN"/>
              <a:t>A”</a:t>
            </a:r>
          </a:p>
          <a:p>
            <a:pPr lvl="1"/>
            <a:r>
              <a:rPr kumimoji="1" lang="en-US" altLang="zh-CN"/>
              <a:t>Doesn’t</a:t>
            </a:r>
            <a:r>
              <a:rPr kumimoji="1" lang="zh-CN" altLang="en-US"/>
              <a:t> </a:t>
            </a:r>
            <a:r>
              <a:rPr kumimoji="1" lang="en-US" altLang="zh-CN"/>
              <a:t>contribute</a:t>
            </a:r>
            <a:r>
              <a:rPr kumimoji="1" lang="zh-CN" altLang="en-US"/>
              <a:t> </a:t>
            </a:r>
            <a:r>
              <a:rPr kumimoji="1" lang="en-US" altLang="zh-CN"/>
              <a:t>much</a:t>
            </a:r>
            <a:r>
              <a:rPr kumimoji="1" lang="zh-CN" altLang="en-US"/>
              <a:t> </a:t>
            </a:r>
            <a:r>
              <a:rPr kumimoji="1" lang="en-US" altLang="zh-CN"/>
              <a:t>error</a:t>
            </a:r>
            <a:r>
              <a:rPr kumimoji="1" lang="zh-CN" altLang="en-US"/>
              <a:t> </a:t>
            </a:r>
            <a:r>
              <a:rPr kumimoji="1" lang="en-US" altLang="zh-CN"/>
              <a:t>to</a:t>
            </a:r>
            <a:r>
              <a:rPr kumimoji="1" lang="zh-CN" altLang="en-US"/>
              <a:t> </a:t>
            </a:r>
            <a:r>
              <a:rPr kumimoji="1" lang="en-US" altLang="zh-CN"/>
              <a:t>searching.</a:t>
            </a:r>
          </a:p>
          <a:p>
            <a:pPr lvl="1"/>
            <a:r>
              <a:rPr kumimoji="1" lang="en-US" altLang="zh-CN"/>
              <a:t>In</a:t>
            </a:r>
            <a:r>
              <a:rPr kumimoji="1" lang="zh-CN" altLang="en-US"/>
              <a:t> </a:t>
            </a:r>
            <a:r>
              <a:rPr kumimoji="1" lang="en-US" altLang="zh-CN"/>
              <a:t>fact,</a:t>
            </a:r>
            <a:r>
              <a:rPr kumimoji="1" lang="zh-CN" altLang="en-US"/>
              <a:t> </a:t>
            </a:r>
            <a:r>
              <a:rPr kumimoji="1" lang="en-US" altLang="zh-CN"/>
              <a:t>after</a:t>
            </a:r>
            <a:r>
              <a:rPr kumimoji="1" lang="zh-CN" altLang="en-US"/>
              <a:t> </a:t>
            </a:r>
            <a:r>
              <a:rPr kumimoji="1" lang="en-US" altLang="zh-CN"/>
              <a:t>fixing</a:t>
            </a:r>
            <a:r>
              <a:rPr kumimoji="1" lang="zh-CN" altLang="en-US"/>
              <a:t> </a:t>
            </a:r>
            <a:r>
              <a:rPr kumimoji="1" lang="en-US" altLang="zh-CN"/>
              <a:t>the</a:t>
            </a:r>
            <a:r>
              <a:rPr kumimoji="1" lang="zh-CN" altLang="en-US"/>
              <a:t> </a:t>
            </a:r>
            <a:r>
              <a:rPr kumimoji="1" lang="en-US" altLang="zh-CN"/>
              <a:t>first</a:t>
            </a:r>
            <a:r>
              <a:rPr kumimoji="1" lang="zh-CN" altLang="en-US"/>
              <a:t> </a:t>
            </a:r>
            <a:r>
              <a:rPr kumimoji="1" lang="en-US" altLang="zh-CN"/>
              <a:t>issue,</a:t>
            </a:r>
            <a:r>
              <a:rPr kumimoji="1" lang="zh-CN" altLang="en-US"/>
              <a:t> </a:t>
            </a:r>
            <a:r>
              <a:rPr kumimoji="1" lang="en-US" altLang="zh-CN"/>
              <a:t>the</a:t>
            </a:r>
            <a:r>
              <a:rPr kumimoji="1" lang="zh-CN" altLang="en-US"/>
              <a:t> </a:t>
            </a:r>
            <a:r>
              <a:rPr kumimoji="1" lang="en-US" altLang="zh-CN"/>
              <a:t>search</a:t>
            </a:r>
            <a:r>
              <a:rPr kumimoji="1" lang="zh-CN" altLang="en-US"/>
              <a:t> </a:t>
            </a:r>
            <a:r>
              <a:rPr kumimoji="1" lang="en-US" altLang="zh-CN"/>
              <a:t>works</a:t>
            </a:r>
            <a:r>
              <a:rPr kumimoji="1" lang="zh-CN" altLang="en-US"/>
              <a:t> </a:t>
            </a:r>
            <a:r>
              <a:rPr kumimoji="1" lang="en-US" altLang="zh-CN"/>
              <a:t>pretty</a:t>
            </a:r>
            <a:r>
              <a:rPr kumimoji="1" lang="zh-CN" altLang="en-US"/>
              <a:t> </a:t>
            </a:r>
            <a:r>
              <a:rPr kumimoji="1" lang="en-US" altLang="zh-CN"/>
              <a:t>fine.</a:t>
            </a:r>
          </a:p>
        </p:txBody>
      </p:sp>
    </p:spTree>
    <p:extLst>
      <p:ext uri="{BB962C8B-B14F-4D97-AF65-F5344CB8AC3E}">
        <p14:creationId xmlns:p14="http://schemas.microsoft.com/office/powerpoint/2010/main" val="293544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BF484-C3D2-0CDB-2D32-F11F2E70D3F4}"/>
              </a:ext>
            </a:extLst>
          </p:cNvPr>
          <p:cNvSpPr txBox="1">
            <a:spLocks/>
          </p:cNvSpPr>
          <p:nvPr/>
        </p:nvSpPr>
        <p:spPr>
          <a:xfrm>
            <a:off x="798217" y="3429000"/>
            <a:ext cx="4763486" cy="1499616"/>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17667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lnSpcReduction="10000"/>
          </a:bodyPr>
          <a:lstStyle/>
          <a:p>
            <a:r>
              <a:rPr lang="en-US" altLang="zh-CN" sz="2400"/>
              <a:t>Rotten Tomatoes is a review-aggregation website for film and television in the U.S. </a:t>
            </a:r>
          </a:p>
          <a:p>
            <a:r>
              <a:rPr lang="en-US" altLang="zh-CN" sz="2400"/>
              <a:t>It</a:t>
            </a:r>
            <a:r>
              <a:rPr lang="zh-CN" altLang="en-US" sz="2400"/>
              <a:t> </a:t>
            </a:r>
            <a:r>
              <a:rPr lang="en-US" altLang="zh-CN" sz="2400"/>
              <a:t>has its own ranking system of movies, with three tiers: Certified Fresh, Fresh, and Rotten.</a:t>
            </a:r>
          </a:p>
          <a:p>
            <a:r>
              <a:rPr lang="en-US" altLang="zh-CN" sz="2400"/>
              <a:t>Project</a:t>
            </a:r>
            <a:r>
              <a:rPr lang="zh-CN" altLang="en-US" sz="2400"/>
              <a:t> </a:t>
            </a:r>
            <a:r>
              <a:rPr lang="en-US" altLang="zh-CN" sz="2400"/>
              <a:t>Goal:</a:t>
            </a:r>
          </a:p>
          <a:p>
            <a:pPr lvl="1"/>
            <a:r>
              <a:rPr lang="en-US" altLang="zh-CN" sz="2000"/>
              <a:t>Extract</a:t>
            </a:r>
            <a:r>
              <a:rPr lang="zh-CN" altLang="en-US" sz="2000"/>
              <a:t> </a:t>
            </a:r>
            <a:r>
              <a:rPr lang="en-US" altLang="zh-CN" sz="2000"/>
              <a:t>main</a:t>
            </a:r>
            <a:r>
              <a:rPr lang="zh-CN" altLang="en-US" sz="2000"/>
              <a:t> </a:t>
            </a:r>
            <a:r>
              <a:rPr lang="en-US" altLang="zh-CN" sz="2000"/>
              <a:t>content</a:t>
            </a:r>
            <a:r>
              <a:rPr lang="zh-CN" altLang="en-US" sz="2000"/>
              <a:t> </a:t>
            </a:r>
            <a:r>
              <a:rPr lang="en-US" altLang="zh-CN" sz="2000"/>
              <a:t>of</a:t>
            </a:r>
            <a:r>
              <a:rPr lang="zh-CN" altLang="en-US" sz="2000"/>
              <a:t> </a:t>
            </a:r>
            <a:r>
              <a:rPr lang="en-US" altLang="zh-CN" sz="2000"/>
              <a:t>top</a:t>
            </a:r>
            <a:r>
              <a:rPr lang="zh-CN" altLang="en-US" sz="2000"/>
              <a:t> </a:t>
            </a:r>
            <a:r>
              <a:rPr lang="en-US" altLang="zh-CN" sz="2000"/>
              <a:t>100+</a:t>
            </a:r>
            <a:r>
              <a:rPr lang="zh-CN" altLang="en-US" sz="2000"/>
              <a:t> </a:t>
            </a:r>
            <a:r>
              <a:rPr lang="en-US" altLang="zh-CN" sz="2000"/>
              <a:t>movies</a:t>
            </a:r>
            <a:r>
              <a:rPr lang="zh-CN" altLang="en-US" sz="2000"/>
              <a:t> </a:t>
            </a:r>
            <a:r>
              <a:rPr lang="en-US" altLang="zh-CN" sz="2000"/>
              <a:t>from</a:t>
            </a:r>
            <a:r>
              <a:rPr lang="zh-CN" altLang="en-US" sz="2000"/>
              <a:t> </a:t>
            </a:r>
            <a:r>
              <a:rPr lang="en-US" altLang="zh-CN" sz="2000"/>
              <a:t>RT;</a:t>
            </a:r>
          </a:p>
          <a:p>
            <a:pPr lvl="1"/>
            <a:r>
              <a:rPr lang="en-US" altLang="zh-CN" sz="2000"/>
              <a:t>Make</a:t>
            </a:r>
            <a:r>
              <a:rPr lang="zh-CN" altLang="en-US" sz="2000"/>
              <a:t> </a:t>
            </a:r>
            <a:r>
              <a:rPr lang="en-US" altLang="zh-CN" sz="2000"/>
              <a:t>a</a:t>
            </a:r>
            <a:r>
              <a:rPr lang="zh-CN" altLang="en-US" sz="2000"/>
              <a:t> </a:t>
            </a:r>
            <a:r>
              <a:rPr lang="en-US" altLang="zh-CN" sz="2000"/>
              <a:t>query</a:t>
            </a:r>
            <a:r>
              <a:rPr lang="zh-CN" altLang="en-US" sz="2000"/>
              <a:t> </a:t>
            </a:r>
            <a:r>
              <a:rPr lang="en-US" altLang="zh-CN" sz="2000"/>
              <a:t>searcher</a:t>
            </a:r>
            <a:r>
              <a:rPr lang="zh-CN" altLang="en-US" sz="2000"/>
              <a:t> </a:t>
            </a:r>
            <a:r>
              <a:rPr lang="en-US" altLang="zh-CN" sz="2000"/>
              <a:t>using</a:t>
            </a:r>
            <a:r>
              <a:rPr lang="zh-CN" altLang="en-US" sz="2000"/>
              <a:t> </a:t>
            </a:r>
            <a:r>
              <a:rPr lang="en-US" altLang="zh-CN" sz="2000"/>
              <a:t>TF-IDF</a:t>
            </a:r>
            <a:r>
              <a:rPr lang="zh-CN" altLang="en-US" sz="2000"/>
              <a:t> </a:t>
            </a:r>
            <a:r>
              <a:rPr lang="en-US" altLang="zh-CN" sz="2000"/>
              <a:t>Model.</a:t>
            </a:r>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kumimoji="1" lang="en-US" altLang="zh-CN"/>
              <a:t>2.</a:t>
            </a:r>
            <a:r>
              <a:rPr kumimoji="1" lang="zh-CN" altLang="en-US"/>
              <a:t> </a:t>
            </a:r>
            <a:r>
              <a:rPr kumimoji="1" lang="en-US" altLang="zh-CN"/>
              <a:t>First</a:t>
            </a:r>
            <a:r>
              <a:rPr kumimoji="1" lang="zh-CN" altLang="en-US"/>
              <a:t> </a:t>
            </a:r>
            <a:r>
              <a:rPr kumimoji="1" lang="en-US" altLang="zh-CN"/>
              <a:t>Crawler</a:t>
            </a:r>
          </a:p>
          <a:p>
            <a:pPr lvl="1"/>
            <a:r>
              <a:rPr kumimoji="1" lang="en-US" altLang="zh-CN"/>
              <a:t>Craws</a:t>
            </a:r>
            <a:r>
              <a:rPr kumimoji="1" lang="zh-CN" altLang="en-US"/>
              <a:t> </a:t>
            </a:r>
            <a:r>
              <a:rPr kumimoji="1" lang="en-US" altLang="zh-CN"/>
              <a:t>movie</a:t>
            </a:r>
            <a:r>
              <a:rPr kumimoji="1" lang="zh-CN" altLang="en-US"/>
              <a:t> </a:t>
            </a:r>
            <a:r>
              <a:rPr kumimoji="1" lang="en-US" altLang="zh-CN"/>
              <a:t>list</a:t>
            </a:r>
          </a:p>
          <a:p>
            <a:pPr lvl="1"/>
            <a:r>
              <a:rPr kumimoji="1" lang="en-US" altLang="zh-CN"/>
              <a:t>Stores</a:t>
            </a:r>
            <a:r>
              <a:rPr kumimoji="1" lang="zh-CN" altLang="en-US"/>
              <a:t> </a:t>
            </a:r>
            <a:r>
              <a:rPr kumimoji="1" lang="en-US" altLang="zh-CN"/>
              <a:t>in</a:t>
            </a:r>
            <a:r>
              <a:rPr kumimoji="1" lang="zh-CN" altLang="en-US"/>
              <a:t> </a:t>
            </a:r>
            <a:r>
              <a:rPr kumimoji="1" lang="en-US" altLang="zh-CN"/>
              <a:t>Excel</a:t>
            </a:r>
          </a:p>
          <a:p>
            <a:r>
              <a:rPr kumimoji="1" lang="en-US" altLang="zh-CN"/>
              <a:t>3.</a:t>
            </a:r>
            <a:r>
              <a:rPr kumimoji="1" lang="zh-CN" altLang="en-US"/>
              <a:t> </a:t>
            </a:r>
            <a:r>
              <a:rPr kumimoji="1" lang="en-US" altLang="zh-CN"/>
              <a:t>Second</a:t>
            </a:r>
            <a:r>
              <a:rPr kumimoji="1" lang="zh-CN" altLang="en-US"/>
              <a:t> </a:t>
            </a:r>
            <a:r>
              <a:rPr kumimoji="1" lang="en-US" altLang="zh-CN"/>
              <a:t>Crawler</a:t>
            </a:r>
          </a:p>
          <a:p>
            <a:pPr lvl="1"/>
            <a:r>
              <a:rPr kumimoji="1" lang="en-US" altLang="zh-CN"/>
              <a:t>Extract</a:t>
            </a:r>
            <a:r>
              <a:rPr kumimoji="1" lang="zh-CN" altLang="en-US"/>
              <a:t> </a:t>
            </a:r>
            <a:r>
              <a:rPr kumimoji="1" lang="en-US" altLang="zh-CN"/>
              <a:t>url</a:t>
            </a:r>
            <a:r>
              <a:rPr kumimoji="1" lang="zh-CN" altLang="en-US"/>
              <a:t> </a:t>
            </a:r>
            <a:r>
              <a:rPr kumimoji="1" lang="en-US" altLang="zh-CN"/>
              <a:t>list</a:t>
            </a:r>
            <a:r>
              <a:rPr kumimoji="1" lang="zh-CN" altLang="en-US"/>
              <a:t> </a:t>
            </a:r>
            <a:r>
              <a:rPr kumimoji="1" lang="en-US" altLang="zh-CN"/>
              <a:t>from</a:t>
            </a:r>
            <a:r>
              <a:rPr kumimoji="1" lang="zh-CN" altLang="en-US"/>
              <a:t> </a:t>
            </a:r>
            <a:r>
              <a:rPr kumimoji="1" lang="en-US" altLang="zh-CN"/>
              <a:t>movie</a:t>
            </a:r>
            <a:r>
              <a:rPr kumimoji="1" lang="zh-CN" altLang="en-US"/>
              <a:t> </a:t>
            </a:r>
            <a:r>
              <a:rPr kumimoji="1" lang="en-US" altLang="zh-CN"/>
              <a:t>list</a:t>
            </a:r>
          </a:p>
          <a:p>
            <a:pPr lvl="1"/>
            <a:r>
              <a:rPr kumimoji="1" lang="en-US" altLang="zh-CN"/>
              <a:t>Craws</a:t>
            </a:r>
            <a:r>
              <a:rPr kumimoji="1" lang="zh-CN" altLang="en-US"/>
              <a:t> </a:t>
            </a:r>
            <a:r>
              <a:rPr kumimoji="1" lang="en-US" altLang="zh-CN"/>
              <a:t>url</a:t>
            </a:r>
            <a:r>
              <a:rPr kumimoji="1" lang="zh-CN" altLang="en-US"/>
              <a:t> </a:t>
            </a:r>
            <a:r>
              <a:rPr kumimoji="1" lang="en-US" altLang="zh-CN"/>
              <a:t>list</a:t>
            </a:r>
          </a:p>
          <a:p>
            <a:pPr lvl="1"/>
            <a:r>
              <a:rPr kumimoji="1" lang="en-US" altLang="zh-CN"/>
              <a:t>Retrieve</a:t>
            </a:r>
            <a:r>
              <a:rPr kumimoji="1" lang="zh-CN" altLang="en-US"/>
              <a:t> </a:t>
            </a:r>
            <a:r>
              <a:rPr kumimoji="1" lang="en-US" altLang="zh-CN"/>
              <a:t>movie</a:t>
            </a:r>
            <a:r>
              <a:rPr kumimoji="1" lang="zh-CN" altLang="en-US"/>
              <a:t> </a:t>
            </a:r>
            <a:r>
              <a:rPr kumimoji="1" lang="en-US" altLang="zh-CN"/>
              <a:t>plot</a:t>
            </a:r>
            <a:r>
              <a:rPr kumimoji="1" lang="zh-CN" altLang="en-US"/>
              <a:t> </a:t>
            </a:r>
            <a:r>
              <a:rPr kumimoji="1" lang="en-US" altLang="zh-CN"/>
              <a:t>list</a:t>
            </a:r>
          </a:p>
          <a:p>
            <a:pPr lvl="1"/>
            <a:r>
              <a:rPr kumimoji="1" lang="en-US" altLang="zh-CN"/>
              <a:t>Store</a:t>
            </a:r>
            <a:r>
              <a:rPr kumimoji="1" lang="zh-CN" altLang="en-US"/>
              <a:t> </a:t>
            </a:r>
            <a:endParaRPr kumimoji="1" lang="en-US" altLang="zh-CN"/>
          </a:p>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p>
          <a:p>
            <a:pPr lvl="1"/>
            <a:r>
              <a:rPr kumimoji="1" lang="en-US" altLang="zh-CN"/>
              <a:t>Build</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upon</a:t>
            </a:r>
            <a:r>
              <a:rPr kumimoji="1" lang="zh-CN" altLang="en-US"/>
              <a:t> </a:t>
            </a:r>
            <a:r>
              <a:rPr kumimoji="1" lang="en-US" altLang="zh-CN"/>
              <a:t>profiles</a:t>
            </a:r>
          </a:p>
          <a:p>
            <a:pPr lvl="1"/>
            <a:r>
              <a:rPr kumimoji="1" lang="en-US" altLang="zh-CN"/>
              <a:t>Search</a:t>
            </a:r>
            <a:r>
              <a:rPr kumimoji="1" lang="zh-CN" altLang="en-US"/>
              <a:t> </a:t>
            </a:r>
            <a:r>
              <a:rPr kumimoji="1" lang="en-US" altLang="zh-CN"/>
              <a:t>queries</a:t>
            </a:r>
            <a:r>
              <a:rPr kumimoji="1" lang="zh-CN" altLang="en-US"/>
              <a:t> </a:t>
            </a:r>
            <a:r>
              <a:rPr kumimoji="1" lang="en-US" altLang="zh-CN"/>
              <a:t>on</a:t>
            </a:r>
            <a:r>
              <a:rPr kumimoji="1" lang="zh-CN" altLang="en-US"/>
              <a:t> </a:t>
            </a:r>
            <a:r>
              <a:rPr kumimoji="1" lang="en-US" altLang="zh-CN"/>
              <a:t>profiles</a:t>
            </a:r>
          </a:p>
          <a:p>
            <a:pPr lvl="1"/>
            <a:r>
              <a:rPr kumimoji="1" lang="en-US" altLang="zh-CN"/>
              <a:t>Improvements:</a:t>
            </a:r>
            <a:r>
              <a:rPr kumimoji="1" lang="zh-CN" altLang="en-US"/>
              <a:t> </a:t>
            </a:r>
            <a:r>
              <a:rPr kumimoji="1" lang="en-US" altLang="zh-CN"/>
              <a:t>Common</a:t>
            </a:r>
            <a:r>
              <a:rPr kumimoji="1" lang="zh-CN" altLang="en-US"/>
              <a:t> </a:t>
            </a:r>
            <a:r>
              <a:rPr kumimoji="1" lang="en-US" altLang="zh-CN"/>
              <a:t>word</a:t>
            </a:r>
            <a:r>
              <a:rPr kumimoji="1" lang="zh-CN" altLang="en-US"/>
              <a:t> </a:t>
            </a:r>
            <a:r>
              <a:rPr kumimoji="1" lang="en-US" altLang="zh-CN"/>
              <a:t>filtering</a:t>
            </a:r>
          </a:p>
          <a:p>
            <a:pPr lvl="1"/>
            <a:r>
              <a:rPr kumimoji="1" lang="en-US" altLang="zh-CN"/>
              <a:t>Problem:</a:t>
            </a:r>
            <a:r>
              <a:rPr kumimoji="1" lang="zh-CN" altLang="en-US"/>
              <a:t> </a:t>
            </a:r>
            <a:r>
              <a:rPr kumimoji="1" lang="en-US" altLang="zh-CN"/>
              <a:t>Typo-intolerance</a:t>
            </a:r>
            <a:endParaRPr kumimoji="1" lang="zh-CN" altLang="en-US"/>
          </a:p>
        </p:txBody>
      </p:sp>
      <p:grpSp>
        <p:nvGrpSpPr>
          <p:cNvPr id="41" name="组合 40">
            <a:extLst>
              <a:ext uri="{FF2B5EF4-FFF2-40B4-BE49-F238E27FC236}">
                <a16:creationId xmlns:a16="http://schemas.microsoft.com/office/drawing/2014/main" id="{6B084D43-6A4F-1403-6947-EB9540277A02}"/>
              </a:ext>
            </a:extLst>
          </p:cNvPr>
          <p:cNvGrpSpPr/>
          <p:nvPr/>
        </p:nvGrpSpPr>
        <p:grpSpPr>
          <a:xfrm>
            <a:off x="5483666" y="975767"/>
            <a:ext cx="5414993" cy="4906466"/>
            <a:chOff x="5483666" y="1710513"/>
            <a:chExt cx="5414993" cy="4906466"/>
          </a:xfrm>
        </p:grpSpPr>
        <p:grpSp>
          <p:nvGrpSpPr>
            <p:cNvPr id="23" name="组合 22">
              <a:extLst>
                <a:ext uri="{FF2B5EF4-FFF2-40B4-BE49-F238E27FC236}">
                  <a16:creationId xmlns:a16="http://schemas.microsoft.com/office/drawing/2014/main" id="{3E625D6F-DF43-79B1-97EB-2D86070A16F3}"/>
                </a:ext>
              </a:extLst>
            </p:cNvPr>
            <p:cNvGrpSpPr/>
            <p:nvPr/>
          </p:nvGrpSpPr>
          <p:grpSpPr>
            <a:xfrm>
              <a:off x="5483666" y="1710513"/>
              <a:ext cx="4661944" cy="1150974"/>
              <a:chOff x="5483666" y="585216"/>
              <a:chExt cx="4661944" cy="1150974"/>
            </a:xfrm>
          </p:grpSpPr>
          <p:sp>
            <p:nvSpPr>
              <p:cNvPr id="17" name="圆角矩形 16">
                <a:extLst>
                  <a:ext uri="{FF2B5EF4-FFF2-40B4-BE49-F238E27FC236}">
                    <a16:creationId xmlns:a16="http://schemas.microsoft.com/office/drawing/2014/main" id="{CC3EDC36-9BE8-A82A-2E51-1028BB713C72}"/>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a:t>
                </a:r>
                <a:endParaRPr kumimoji="1" lang="zh-CN" altLang="en-US">
                  <a:solidFill>
                    <a:schemeClr val="tx1"/>
                  </a:solidFill>
                </a:endParaRPr>
              </a:p>
            </p:txBody>
          </p:sp>
          <p:sp>
            <p:nvSpPr>
              <p:cNvPr id="18" name="圆角矩形 17">
                <a:extLst>
                  <a:ext uri="{FF2B5EF4-FFF2-40B4-BE49-F238E27FC236}">
                    <a16:creationId xmlns:a16="http://schemas.microsoft.com/office/drawing/2014/main" id="{C9278003-7850-472C-27E4-3DF7188BD581}"/>
                  </a:ext>
                </a:extLst>
              </p:cNvPr>
              <p:cNvSpPr/>
              <p:nvPr/>
            </p:nvSpPr>
            <p:spPr>
              <a:xfrm>
                <a:off x="7227355" y="585216"/>
                <a:ext cx="2918255"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 bizarre untold truth behind the greatest con in music history -- Milli Vanilli. </a:t>
                </a:r>
              </a:p>
            </p:txBody>
          </p:sp>
          <p:cxnSp>
            <p:nvCxnSpPr>
              <p:cNvPr id="21" name="直线连接符 20">
                <a:extLst>
                  <a:ext uri="{FF2B5EF4-FFF2-40B4-BE49-F238E27FC236}">
                    <a16:creationId xmlns:a16="http://schemas.microsoft.com/office/drawing/2014/main" id="{51626E95-BF7A-6DC8-37A2-B81F977C85E4}"/>
                  </a:ext>
                </a:extLst>
              </p:cNvPr>
              <p:cNvCxnSpPr>
                <a:stCxn id="17" idx="3"/>
                <a:endCxn id="18"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8B3505E-5361-C8F9-E6B5-B53A8E3FB826}"/>
                </a:ext>
              </a:extLst>
            </p:cNvPr>
            <p:cNvGrpSpPr/>
            <p:nvPr/>
          </p:nvGrpSpPr>
          <p:grpSpPr>
            <a:xfrm>
              <a:off x="5483666" y="3264004"/>
              <a:ext cx="5414993" cy="1150974"/>
              <a:chOff x="5483666" y="585216"/>
              <a:chExt cx="5414993" cy="1150974"/>
            </a:xfrm>
          </p:grpSpPr>
          <p:sp>
            <p:nvSpPr>
              <p:cNvPr id="26" name="圆角矩形 25">
                <a:extLst>
                  <a:ext uri="{FF2B5EF4-FFF2-40B4-BE49-F238E27FC236}">
                    <a16:creationId xmlns:a16="http://schemas.microsoft.com/office/drawing/2014/main" id="{571AE3B3-8A51-6F76-0864-6F4C347D4941}"/>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2</a:t>
                </a:r>
                <a:endParaRPr kumimoji="1" lang="zh-CN" altLang="en-US">
                  <a:solidFill>
                    <a:schemeClr val="tx1"/>
                  </a:solidFill>
                </a:endParaRPr>
              </a:p>
            </p:txBody>
          </p:sp>
          <p:sp>
            <p:nvSpPr>
              <p:cNvPr id="27" name="圆角矩形 26">
                <a:extLst>
                  <a:ext uri="{FF2B5EF4-FFF2-40B4-BE49-F238E27FC236}">
                    <a16:creationId xmlns:a16="http://schemas.microsoft.com/office/drawing/2014/main" id="{C749FDA1-4795-4B80-D439-71A83E2091CC}"/>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To live in Barbie Land is to be a perfect being in a perfect place. Unless you have a full-on existential crisis. Or you're a Ken.</a:t>
                </a:r>
              </a:p>
            </p:txBody>
          </p:sp>
          <p:cxnSp>
            <p:nvCxnSpPr>
              <p:cNvPr id="28" name="直线连接符 27">
                <a:extLst>
                  <a:ext uri="{FF2B5EF4-FFF2-40B4-BE49-F238E27FC236}">
                    <a16:creationId xmlns:a16="http://schemas.microsoft.com/office/drawing/2014/main" id="{EB2BF605-62B0-8D48-28B6-1E3D07E625E3}"/>
                  </a:ext>
                </a:extLst>
              </p:cNvPr>
              <p:cNvCxnSpPr>
                <a:cxnSpLocks/>
                <a:stCxn id="26" idx="3"/>
                <a:endCxn id="27"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F51571B0-2DF8-D73B-CBC0-930648940B46}"/>
                </a:ext>
              </a:extLst>
            </p:cNvPr>
            <p:cNvGrpSpPr/>
            <p:nvPr/>
          </p:nvGrpSpPr>
          <p:grpSpPr>
            <a:xfrm>
              <a:off x="5483666" y="5466005"/>
              <a:ext cx="5414993" cy="1150974"/>
              <a:chOff x="5483666" y="585216"/>
              <a:chExt cx="5414993" cy="1150974"/>
            </a:xfrm>
          </p:grpSpPr>
          <p:sp>
            <p:nvSpPr>
              <p:cNvPr id="31" name="圆角矩形 30">
                <a:extLst>
                  <a:ext uri="{FF2B5EF4-FFF2-40B4-BE49-F238E27FC236}">
                    <a16:creationId xmlns:a16="http://schemas.microsoft.com/office/drawing/2014/main" id="{F751762F-3D22-0F28-837C-C989E7C88B6E}"/>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118</a:t>
                </a:r>
                <a:endParaRPr kumimoji="1" lang="zh-CN" altLang="en-US">
                  <a:solidFill>
                    <a:schemeClr val="tx1"/>
                  </a:solidFill>
                </a:endParaRPr>
              </a:p>
            </p:txBody>
          </p:sp>
          <p:sp>
            <p:nvSpPr>
              <p:cNvPr id="32" name="圆角矩形 31">
                <a:extLst>
                  <a:ext uri="{FF2B5EF4-FFF2-40B4-BE49-F238E27FC236}">
                    <a16:creationId xmlns:a16="http://schemas.microsoft.com/office/drawing/2014/main" id="{12DBF08D-AF2C-2980-DCBD-A1F0B2F65B60}"/>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Alice and Jack are lucky to be living in the idealized community of Victory, the experimental company town</a:t>
                </a:r>
                <a:r>
                  <a:rPr kumimoji="1" lang="zh-CN" altLang="en-US">
                    <a:solidFill>
                      <a:schemeClr val="tx1"/>
                    </a:solidFill>
                  </a:rPr>
                  <a:t> </a:t>
                </a:r>
                <a:r>
                  <a:rPr kumimoji="1" lang="en-US" altLang="zh-CN">
                    <a:solidFill>
                      <a:schemeClr val="tx1"/>
                    </a:solidFill>
                  </a:rPr>
                  <a:t>...</a:t>
                </a:r>
              </a:p>
            </p:txBody>
          </p:sp>
          <p:cxnSp>
            <p:nvCxnSpPr>
              <p:cNvPr id="33" name="直线连接符 32">
                <a:extLst>
                  <a:ext uri="{FF2B5EF4-FFF2-40B4-BE49-F238E27FC236}">
                    <a16:creationId xmlns:a16="http://schemas.microsoft.com/office/drawing/2014/main" id="{0FC85B6E-74E2-3703-2A74-C537844BBF58}"/>
                  </a:ext>
                </a:extLst>
              </p:cNvPr>
              <p:cNvCxnSpPr>
                <a:cxnSpLocks/>
                <a:stCxn id="31" idx="3"/>
                <a:endCxn id="32"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87B2B4E-8C5D-9342-5610-9348503FB95B}"/>
                </a:ext>
              </a:extLst>
            </p:cNvPr>
            <p:cNvGrpSpPr/>
            <p:nvPr/>
          </p:nvGrpSpPr>
          <p:grpSpPr>
            <a:xfrm>
              <a:off x="6052063" y="4715376"/>
              <a:ext cx="87871" cy="445669"/>
              <a:chOff x="8268460" y="3692198"/>
              <a:chExt cx="197708" cy="1002742"/>
            </a:xfrm>
          </p:grpSpPr>
          <p:sp>
            <p:nvSpPr>
              <p:cNvPr id="35" name="椭圆 34">
                <a:extLst>
                  <a:ext uri="{FF2B5EF4-FFF2-40B4-BE49-F238E27FC236}">
                    <a16:creationId xmlns:a16="http://schemas.microsoft.com/office/drawing/2014/main" id="{8D94C85E-4F7D-1C54-CBE9-725B9E4809C8}"/>
                  </a:ext>
                </a:extLst>
              </p:cNvPr>
              <p:cNvSpPr/>
              <p:nvPr/>
            </p:nvSpPr>
            <p:spPr>
              <a:xfrm>
                <a:off x="8268460" y="3692198"/>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B02F53D-E394-A5F8-B123-EACFE1A50FD7}"/>
                  </a:ext>
                </a:extLst>
              </p:cNvPr>
              <p:cNvSpPr/>
              <p:nvPr/>
            </p:nvSpPr>
            <p:spPr>
              <a:xfrm>
                <a:off x="8268460" y="4094715"/>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10C798C-5B68-0D49-6B9F-2F801A42E89F}"/>
                  </a:ext>
                </a:extLst>
              </p:cNvPr>
              <p:cNvSpPr/>
              <p:nvPr/>
            </p:nvSpPr>
            <p:spPr>
              <a:xfrm>
                <a:off x="8268460" y="4497232"/>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9" name="文本框 38">
            <a:extLst>
              <a:ext uri="{FF2B5EF4-FFF2-40B4-BE49-F238E27FC236}">
                <a16:creationId xmlns:a16="http://schemas.microsoft.com/office/drawing/2014/main" id="{E7CF5C57-A518-6864-6928-4D762FF0AF88}"/>
              </a:ext>
            </a:extLst>
          </p:cNvPr>
          <p:cNvSpPr txBox="1"/>
          <p:nvPr/>
        </p:nvSpPr>
        <p:spPr>
          <a:xfrm>
            <a:off x="5445681" y="178540"/>
            <a:ext cx="3563348" cy="369332"/>
          </a:xfrm>
          <a:prstGeom prst="rect">
            <a:avLst/>
          </a:prstGeom>
          <a:noFill/>
        </p:spPr>
        <p:txBody>
          <a:bodyPr wrap="none" rtlCol="0">
            <a:spAutoFit/>
          </a:bodyPr>
          <a:lstStyle/>
          <a:p>
            <a:r>
              <a:rPr kumimoji="1" lang="en-US" altLang="zh-CN" b="1"/>
              <a:t>Search</a:t>
            </a:r>
            <a:r>
              <a:rPr kumimoji="1" lang="zh-CN" altLang="en-US" b="1"/>
              <a:t> </a:t>
            </a:r>
            <a:r>
              <a:rPr kumimoji="1" lang="en-US" altLang="zh-CN" b="1"/>
              <a:t>movie</a:t>
            </a:r>
            <a:r>
              <a:rPr kumimoji="1" lang="zh-CN" altLang="en-US" b="1"/>
              <a:t> </a:t>
            </a:r>
            <a:r>
              <a:rPr kumimoji="1" lang="en-US" altLang="zh-CN" b="1"/>
              <a:t>plot</a:t>
            </a:r>
            <a:r>
              <a:rPr kumimoji="1" lang="zh-CN" altLang="en-US" b="1"/>
              <a:t> </a:t>
            </a:r>
            <a:r>
              <a:rPr kumimoji="1" lang="en-US" altLang="zh-CN" b="1"/>
              <a:t>among</a:t>
            </a:r>
            <a:r>
              <a:rPr kumimoji="1" lang="zh-CN" altLang="en-US" b="1"/>
              <a:t> </a:t>
            </a:r>
            <a:r>
              <a:rPr kumimoji="1" lang="en-US" altLang="zh-CN" b="1"/>
              <a:t>top</a:t>
            </a:r>
            <a:r>
              <a:rPr kumimoji="1" lang="zh-CN" altLang="en-US" b="1"/>
              <a:t> </a:t>
            </a:r>
            <a:r>
              <a:rPr kumimoji="1" lang="en-US" altLang="zh-CN" b="1"/>
              <a:t>100+</a:t>
            </a:r>
            <a:endParaRPr kumimoji="1" lang="zh-CN" altLang="en-US" b="1"/>
          </a:p>
        </p:txBody>
      </p:sp>
      <p:sp>
        <p:nvSpPr>
          <p:cNvPr id="42" name="文本框 41">
            <a:extLst>
              <a:ext uri="{FF2B5EF4-FFF2-40B4-BE49-F238E27FC236}">
                <a16:creationId xmlns:a16="http://schemas.microsoft.com/office/drawing/2014/main" id="{151360B3-350B-A9F7-9CFA-BF0952C787F4}"/>
              </a:ext>
            </a:extLst>
          </p:cNvPr>
          <p:cNvSpPr txBox="1"/>
          <p:nvPr/>
        </p:nvSpPr>
        <p:spPr>
          <a:xfrm>
            <a:off x="5623813" y="564262"/>
            <a:ext cx="822661" cy="369332"/>
          </a:xfrm>
          <a:prstGeom prst="rect">
            <a:avLst/>
          </a:prstGeom>
          <a:noFill/>
        </p:spPr>
        <p:txBody>
          <a:bodyPr wrap="none" rtlCol="0">
            <a:spAutoFit/>
          </a:bodyPr>
          <a:lstStyle/>
          <a:p>
            <a:r>
              <a:rPr kumimoji="1" lang="en-US" altLang="zh-CN"/>
              <a:t>Movies</a:t>
            </a:r>
            <a:endParaRPr kumimoji="1" lang="zh-CN" altLang="en-US"/>
          </a:p>
        </p:txBody>
      </p:sp>
      <p:sp>
        <p:nvSpPr>
          <p:cNvPr id="43" name="文本框 42">
            <a:extLst>
              <a:ext uri="{FF2B5EF4-FFF2-40B4-BE49-F238E27FC236}">
                <a16:creationId xmlns:a16="http://schemas.microsoft.com/office/drawing/2014/main" id="{EFA93DBB-7869-CA13-A2F9-D5A7F385CBCC}"/>
              </a:ext>
            </a:extLst>
          </p:cNvPr>
          <p:cNvSpPr txBox="1"/>
          <p:nvPr/>
        </p:nvSpPr>
        <p:spPr>
          <a:xfrm>
            <a:off x="8383354" y="519387"/>
            <a:ext cx="606256" cy="369332"/>
          </a:xfrm>
          <a:prstGeom prst="rect">
            <a:avLst/>
          </a:prstGeom>
          <a:noFill/>
        </p:spPr>
        <p:txBody>
          <a:bodyPr wrap="none" rtlCol="0">
            <a:spAutoFit/>
          </a:bodyPr>
          <a:lstStyle/>
          <a:p>
            <a:r>
              <a:rPr kumimoji="1" lang="en-US" altLang="zh-CN"/>
              <a:t>Plots</a:t>
            </a:r>
            <a:endParaRPr kumimoji="1" lang="zh-CN" altLang="en-US"/>
          </a:p>
        </p:txBody>
      </p:sp>
    </p:spTree>
    <p:extLst>
      <p:ext uri="{BB962C8B-B14F-4D97-AF65-F5344CB8AC3E}">
        <p14:creationId xmlns:p14="http://schemas.microsoft.com/office/powerpoint/2010/main" val="35544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Craws</a:t>
            </a:r>
            <a:r>
              <a:rPr lang="zh-CN" altLang="en-US" dirty="0"/>
              <a:t> </a:t>
            </a:r>
            <a:r>
              <a:rPr lang="en-US" altLang="zh-CN" dirty="0"/>
              <a:t>Movie</a:t>
            </a:r>
            <a:r>
              <a:rPr lang="zh-CN" altLang="en-US" dirty="0"/>
              <a:t> </a:t>
            </a:r>
            <a:r>
              <a:rPr lang="en-US" altLang="zh-CN" dirty="0"/>
              <a:t>List.</a:t>
            </a:r>
          </a:p>
          <a:p>
            <a:r>
              <a:rPr lang="en-US" altLang="zh-CN" dirty="0"/>
              <a:t>The collection of movie items is represented by a grid</a:t>
            </a:r>
            <a:r>
              <a:rPr lang="zh-CN" altLang="en-US" dirty="0"/>
              <a:t> </a:t>
            </a:r>
            <a:r>
              <a:rPr lang="en-US" altLang="zh-CN" dirty="0"/>
              <a:t>view of &lt;div&gt; container.</a:t>
            </a:r>
          </a:p>
          <a:p>
            <a:r>
              <a:rPr lang="en-US" altLang="zh-CN" dirty="0"/>
              <a:t>What to do: </a:t>
            </a:r>
          </a:p>
          <a:p>
            <a:pPr lvl="1"/>
            <a:r>
              <a:rPr lang="en-US" altLang="zh-CN" dirty="0"/>
              <a:t>Find all of &lt;div&gt;</a:t>
            </a:r>
            <a:r>
              <a:rPr lang="zh-CN" altLang="en-US" dirty="0"/>
              <a:t> </a:t>
            </a:r>
            <a:r>
              <a:rPr lang="en-US" altLang="zh-CN" dirty="0"/>
              <a:t>whose class is “flex-container”;</a:t>
            </a:r>
          </a:p>
          <a:p>
            <a:pPr lvl="1"/>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1"/>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1"/>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E8FF0FFF-3EFA-CBCD-1BB3-3A95D56C6F44}"/>
              </a:ext>
            </a:extLst>
          </p:cNvPr>
          <p:cNvPicPr>
            <a:picLocks noChangeAspect="1"/>
          </p:cNvPicPr>
          <p:nvPr/>
        </p:nvPicPr>
        <p:blipFill>
          <a:blip r:embed="rId3"/>
          <a:stretch>
            <a:fillRect/>
          </a:stretch>
        </p:blipFill>
        <p:spPr>
          <a:xfrm>
            <a:off x="1882295" y="6381997"/>
            <a:ext cx="10206497" cy="411921"/>
          </a:xfrm>
          <a:prstGeom prst="rect">
            <a:avLst/>
          </a:prstGeom>
        </p:spPr>
      </p:pic>
      <p:sp>
        <p:nvSpPr>
          <p:cNvPr id="7" name="矩形 6">
            <a:extLst>
              <a:ext uri="{FF2B5EF4-FFF2-40B4-BE49-F238E27FC236}">
                <a16:creationId xmlns:a16="http://schemas.microsoft.com/office/drawing/2014/main" id="{5CD1FD77-8DC3-7A12-294F-61D9927B0540}"/>
              </a:ext>
            </a:extLst>
          </p:cNvPr>
          <p:cNvSpPr/>
          <p:nvPr/>
        </p:nvSpPr>
        <p:spPr>
          <a:xfrm>
            <a:off x="8789508" y="6382281"/>
            <a:ext cx="3299283" cy="203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1959226483"/>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878522810"/>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559056" y="4025956"/>
            <a:ext cx="731162" cy="276999"/>
          </a:xfrm>
          <a:prstGeom prst="rect">
            <a:avLst/>
          </a:prstGeom>
          <a:noFill/>
        </p:spPr>
        <p:txBody>
          <a:bodyPr wrap="none" rtlCol="0">
            <a:spAutoFit/>
          </a:bodyPr>
          <a:lstStyle/>
          <a:p>
            <a:r>
              <a:rPr kumimoji="1" lang="en-US" altLang="zh-CN" sz="1200" b="1">
                <a:solidFill>
                  <a:srgbClr val="FF0000"/>
                </a:solidFill>
              </a:rPr>
              <a:t>Fetch</a:t>
            </a:r>
            <a:r>
              <a:rPr kumimoji="1" lang="zh-CN" altLang="en-US" sz="1200" b="1">
                <a:solidFill>
                  <a:srgbClr val="FF0000"/>
                </a:solidFill>
              </a:rPr>
              <a:t> </a:t>
            </a:r>
            <a:r>
              <a:rPr kumimoji="1" lang="en-US" altLang="zh-CN" sz="1200" b="1">
                <a:solidFill>
                  <a:srgbClr val="FF0000"/>
                </a:solidFill>
              </a:rPr>
              <a:t>url</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205092" y="4102925"/>
            <a:ext cx="2357506" cy="1230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movie_data.xls</a:t>
            </a:r>
          </a:p>
          <a:p>
            <a:endParaRPr lang="zh-CN" altLang="en-US" dirty="0"/>
          </a:p>
          <a:p>
            <a:endParaRPr lang="zh-CN" altLang="en-US" dirty="0"/>
          </a:p>
          <a:p>
            <a:endParaRPr kumimoji="1" lang="zh-CN" altLang="en-US"/>
          </a:p>
        </p:txBody>
      </p:sp>
      <p:pic>
        <p:nvPicPr>
          <p:cNvPr id="9" name="图片 8" descr="图形用户界面, 应用程序, 表格, Excel&#10;&#10;描述已自动生成">
            <a:extLst>
              <a:ext uri="{FF2B5EF4-FFF2-40B4-BE49-F238E27FC236}">
                <a16:creationId xmlns:a16="http://schemas.microsoft.com/office/drawing/2014/main" id="{F3E2F215-4AE4-59E1-6CC8-AD58C5EE2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14469"/>
            <a:ext cx="11343191" cy="6886937"/>
          </a:xfrm>
          <a:prstGeom prst="rect">
            <a:avLst/>
          </a:prstGeom>
        </p:spPr>
      </p:pic>
    </p:spTree>
    <p:extLst>
      <p:ext uri="{BB962C8B-B14F-4D97-AF65-F5344CB8AC3E}">
        <p14:creationId xmlns:p14="http://schemas.microsoft.com/office/powerpoint/2010/main" val="41668800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One</a:t>
            </a:r>
            <a:r>
              <a:rPr lang="zh-CN" altLang="en-US" dirty="0"/>
              <a:t> </a:t>
            </a:r>
            <a:r>
              <a:rPr lang="en-US" altLang="zh-CN" dirty="0"/>
              <a:t>movie,</a:t>
            </a:r>
            <a:r>
              <a:rPr lang="zh-CN" altLang="en-US" dirty="0"/>
              <a:t> </a:t>
            </a:r>
            <a:r>
              <a:rPr lang="en-US" altLang="zh-CN" dirty="0"/>
              <a:t>one</a:t>
            </a:r>
            <a:r>
              <a:rPr lang="zh-CN" altLang="en-US" dirty="0"/>
              <a:t> </a:t>
            </a:r>
            <a:r>
              <a:rPr lang="en-US" altLang="zh-CN" dirty="0"/>
              <a:t>url.</a:t>
            </a:r>
          </a:p>
          <a:p>
            <a:r>
              <a:rPr lang="en-US" altLang="zh-CN" dirty="0"/>
              <a:t>Extract</a:t>
            </a:r>
            <a:r>
              <a:rPr lang="zh-CN" altLang="en-US" dirty="0"/>
              <a:t> </a:t>
            </a:r>
            <a:r>
              <a:rPr lang="en-US" altLang="zh-CN" dirty="0"/>
              <a:t>urls</a:t>
            </a:r>
            <a:r>
              <a:rPr lang="zh-CN" altLang="en-US" dirty="0"/>
              <a:t> </a:t>
            </a:r>
            <a:r>
              <a:rPr lang="en-US" altLang="zh-CN" dirty="0"/>
              <a:t>from</a:t>
            </a:r>
            <a:r>
              <a:rPr lang="zh-CN" altLang="en-US" dirty="0"/>
              <a:t> </a:t>
            </a:r>
            <a:r>
              <a:rPr lang="en-US" altLang="zh-CN" dirty="0"/>
              <a:t>excel</a:t>
            </a:r>
            <a:r>
              <a:rPr lang="zh-CN" altLang="en-US" dirty="0"/>
              <a:t> </a:t>
            </a:r>
            <a:r>
              <a:rPr lang="en-US" altLang="zh-CN" dirty="0"/>
              <a:t>files</a:t>
            </a:r>
            <a:r>
              <a:rPr lang="zh-CN" altLang="en-US" dirty="0"/>
              <a:t> </a:t>
            </a:r>
            <a:r>
              <a:rPr lang="en-US" altLang="zh-CN" dirty="0"/>
              <a:t>as</a:t>
            </a:r>
            <a:r>
              <a:rPr lang="zh-CN" altLang="en-US" dirty="0"/>
              <a:t> </a:t>
            </a:r>
            <a:r>
              <a:rPr lang="en-US" altLang="zh-CN" dirty="0"/>
              <a:t>the</a:t>
            </a:r>
            <a:r>
              <a:rPr lang="zh-CN" altLang="en-US" dirty="0"/>
              <a:t> </a:t>
            </a:r>
            <a:r>
              <a:rPr lang="en-US" altLang="zh-CN" i="1" dirty="0"/>
              <a:t>start_urls</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crawler.</a:t>
            </a:r>
          </a:p>
          <a:p>
            <a:r>
              <a:rPr lang="en-US" altLang="zh-CN" dirty="0"/>
              <a:t>The</a:t>
            </a:r>
            <a:r>
              <a:rPr lang="zh-CN" altLang="en-US" dirty="0"/>
              <a:t> </a:t>
            </a:r>
            <a:r>
              <a:rPr lang="en-US" altLang="zh-CN" dirty="0"/>
              <a:t>second</a:t>
            </a:r>
            <a:r>
              <a:rPr lang="zh-CN" altLang="en-US" dirty="0"/>
              <a:t> </a:t>
            </a:r>
            <a:r>
              <a:rPr lang="en-US" altLang="zh-CN" dirty="0"/>
              <a:t>crawler</a:t>
            </a:r>
            <a:r>
              <a:rPr lang="zh-CN" altLang="en-US" dirty="0"/>
              <a:t> </a:t>
            </a:r>
            <a:r>
              <a:rPr lang="en-US" altLang="zh-CN" dirty="0"/>
              <a:t>craws</a:t>
            </a:r>
            <a:r>
              <a:rPr lang="zh-CN" altLang="en-US" dirty="0"/>
              <a:t> </a:t>
            </a:r>
            <a:r>
              <a:rPr lang="en-US" altLang="zh-CN" dirty="0"/>
              <a:t>movie</a:t>
            </a:r>
            <a:r>
              <a:rPr lang="zh-CN" altLang="en-US" dirty="0"/>
              <a:t> </a:t>
            </a:r>
            <a:r>
              <a:rPr lang="en-US" altLang="zh-CN" dirty="0"/>
              <a:t>plot</a:t>
            </a:r>
            <a:r>
              <a:rPr lang="zh-CN" altLang="en-US" dirty="0"/>
              <a:t> </a:t>
            </a:r>
            <a:r>
              <a:rPr lang="en-US" altLang="zh-CN" dirty="0"/>
              <a:t>content,</a:t>
            </a:r>
            <a:r>
              <a:rPr lang="zh-CN" altLang="en-US" dirty="0"/>
              <a:t> </a:t>
            </a:r>
            <a:r>
              <a:rPr lang="en-US" altLang="zh-CN" dirty="0"/>
              <a:t>stores</a:t>
            </a:r>
            <a:r>
              <a:rPr lang="zh-CN" altLang="en-US" dirty="0"/>
              <a:t> </a:t>
            </a:r>
            <a:r>
              <a:rPr lang="en-US" altLang="zh-CN" dirty="0"/>
              <a:t>them</a:t>
            </a:r>
            <a:r>
              <a:rPr lang="zh-CN" altLang="en-US" dirty="0"/>
              <a:t> </a:t>
            </a:r>
            <a:r>
              <a:rPr lang="en-US" altLang="zh-CN" dirty="0"/>
              <a:t>into</a:t>
            </a:r>
            <a:r>
              <a:rPr lang="zh-CN" altLang="en-US" dirty="0"/>
              <a:t> </a:t>
            </a:r>
            <a:r>
              <a:rPr lang="en-US" altLang="zh-CN" dirty="0"/>
              <a:t>another</a:t>
            </a:r>
            <a:r>
              <a:rPr lang="zh-CN" altLang="en-US" dirty="0"/>
              <a:t> </a:t>
            </a:r>
            <a:r>
              <a:rPr lang="en-US" altLang="zh-CN" dirty="0"/>
              <a:t>excel</a:t>
            </a:r>
            <a:r>
              <a:rPr lang="zh-CN" altLang="en-US" dirty="0"/>
              <a:t> </a:t>
            </a:r>
            <a:r>
              <a:rPr lang="en-US" altLang="zh-CN" dirty="0"/>
              <a:t>file.</a:t>
            </a:r>
            <a:r>
              <a:rPr lang="zh-CN" altLang="en-US" dirty="0"/>
              <a:t> </a:t>
            </a:r>
          </a:p>
          <a:p>
            <a:endParaRPr kumimoji="1" lang="zh-CN" altLang="en-US"/>
          </a:p>
        </p:txBody>
      </p:sp>
      <p:graphicFrame>
        <p:nvGraphicFramePr>
          <p:cNvPr id="8" name="表格 7">
            <a:extLst>
              <a:ext uri="{FF2B5EF4-FFF2-40B4-BE49-F238E27FC236}">
                <a16:creationId xmlns:a16="http://schemas.microsoft.com/office/drawing/2014/main" id="{CFDF14A6-8AAD-6FEA-09E4-EE9A0EB920F5}"/>
              </a:ext>
            </a:extLst>
          </p:cNvPr>
          <p:cNvGraphicFramePr>
            <a:graphicFrameLocks noGrp="1"/>
          </p:cNvGraphicFramePr>
          <p:nvPr>
            <p:extLst>
              <p:ext uri="{D42A27DB-BD31-4B8C-83A1-F6EECF244321}">
                <p14:modId xmlns:p14="http://schemas.microsoft.com/office/powerpoint/2010/main" val="1776718739"/>
              </p:ext>
            </p:extLst>
          </p:nvPr>
        </p:nvGraphicFramePr>
        <p:xfrm>
          <a:off x="6096000" y="1957647"/>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矩形 8">
            <a:extLst>
              <a:ext uri="{FF2B5EF4-FFF2-40B4-BE49-F238E27FC236}">
                <a16:creationId xmlns:a16="http://schemas.microsoft.com/office/drawing/2014/main" id="{42A7F1E9-14B5-2B52-9FDF-95F2EA0A9DF6}"/>
              </a:ext>
            </a:extLst>
          </p:cNvPr>
          <p:cNvSpPr/>
          <p:nvPr/>
        </p:nvSpPr>
        <p:spPr>
          <a:xfrm>
            <a:off x="6491987" y="3604160"/>
            <a:ext cx="4264682" cy="7849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65F1AB-8C97-47E8-1794-115C4884F93D}"/>
              </a:ext>
            </a:extLst>
          </p:cNvPr>
          <p:cNvSpPr txBox="1"/>
          <p:nvPr/>
        </p:nvSpPr>
        <p:spPr>
          <a:xfrm>
            <a:off x="9185405" y="4506236"/>
            <a:ext cx="1510093" cy="276999"/>
          </a:xfrm>
          <a:prstGeom prst="rect">
            <a:avLst/>
          </a:prstGeom>
          <a:solidFill>
            <a:srgbClr val="C00000"/>
          </a:solidFill>
        </p:spPr>
        <p:txBody>
          <a:bodyPr wrap="none" rtlCol="0">
            <a:spAutoFit/>
          </a:bodyPr>
          <a:lstStyle/>
          <a:p>
            <a:r>
              <a:rPr kumimoji="1" lang="en-US" altLang="zh-CN" sz="1200" b="1">
                <a:solidFill>
                  <a:schemeClr val="bg1"/>
                </a:solidFill>
              </a:rPr>
              <a:t>Concat</a:t>
            </a:r>
            <a:r>
              <a:rPr kumimoji="1" lang="zh-CN" altLang="en-US" sz="1200" b="1">
                <a:solidFill>
                  <a:schemeClr val="bg1"/>
                </a:solidFill>
              </a:rPr>
              <a:t> </a:t>
            </a:r>
            <a:r>
              <a:rPr kumimoji="1" lang="en-US" altLang="zh-CN" sz="1200" b="1">
                <a:solidFill>
                  <a:schemeClr val="bg1"/>
                </a:solidFill>
              </a:rPr>
              <a:t>with</a:t>
            </a:r>
            <a:r>
              <a:rPr kumimoji="1" lang="zh-CN" altLang="en-US" sz="1200" b="1">
                <a:solidFill>
                  <a:schemeClr val="bg1"/>
                </a:solidFill>
              </a:rPr>
              <a:t> </a:t>
            </a:r>
            <a:r>
              <a:rPr kumimoji="1" lang="en-US" altLang="zh-CN" sz="1200" b="1">
                <a:solidFill>
                  <a:schemeClr val="bg1"/>
                </a:solidFill>
              </a:rPr>
              <a:t>base</a:t>
            </a:r>
            <a:r>
              <a:rPr kumimoji="1" lang="zh-CN" altLang="en-US" sz="1200" b="1">
                <a:solidFill>
                  <a:schemeClr val="bg1"/>
                </a:solidFill>
              </a:rPr>
              <a:t> </a:t>
            </a:r>
            <a:r>
              <a:rPr kumimoji="1" lang="en-US" altLang="zh-CN" sz="1200" b="1">
                <a:solidFill>
                  <a:schemeClr val="bg1"/>
                </a:solidFill>
              </a:rPr>
              <a:t>url</a:t>
            </a:r>
            <a:endParaRPr kumimoji="1" lang="zh-CN" altLang="en-US" sz="1200" b="1">
              <a:solidFill>
                <a:schemeClr val="bg1"/>
              </a:solidFill>
            </a:endParaRPr>
          </a:p>
        </p:txBody>
      </p:sp>
    </p:spTree>
    <p:extLst>
      <p:ext uri="{BB962C8B-B14F-4D97-AF65-F5344CB8AC3E}">
        <p14:creationId xmlns:p14="http://schemas.microsoft.com/office/powerpoint/2010/main" val="741968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24F2C-BE44-914C-0F82-5D662FFF737C}"/>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12" name="内容占位符 11">
            <a:extLst>
              <a:ext uri="{FF2B5EF4-FFF2-40B4-BE49-F238E27FC236}">
                <a16:creationId xmlns:a16="http://schemas.microsoft.com/office/drawing/2014/main" id="{95D736ED-DB4D-7637-FD10-B8C85A02EA08}"/>
              </a:ext>
            </a:extLst>
          </p:cNvPr>
          <p:cNvSpPr>
            <a:spLocks noGrp="1"/>
          </p:cNvSpPr>
          <p:nvPr>
            <p:ph idx="1"/>
          </p:nvPr>
        </p:nvSpPr>
        <p:spPr/>
        <p:txBody>
          <a:bodyPr/>
          <a:lstStyle/>
          <a:p>
            <a:r>
              <a:rPr lang="en-US" altLang="zh-CN" dirty="0"/>
              <a:t>The</a:t>
            </a:r>
            <a:r>
              <a:rPr lang="zh-CN" altLang="en-US" dirty="0"/>
              <a:t> </a:t>
            </a:r>
            <a:r>
              <a:rPr lang="en-US" altLang="zh-CN" dirty="0"/>
              <a:t>movie</a:t>
            </a:r>
            <a:r>
              <a:rPr lang="zh-CN" altLang="en-US" dirty="0"/>
              <a:t> </a:t>
            </a:r>
            <a:r>
              <a:rPr lang="en-US" altLang="zh-CN" dirty="0"/>
              <a:t>plot</a:t>
            </a:r>
            <a:r>
              <a:rPr lang="zh-CN" altLang="en-US" dirty="0"/>
              <a:t> </a:t>
            </a:r>
            <a:r>
              <a:rPr lang="en-US" altLang="zh-CN" dirty="0"/>
              <a:t>is</a:t>
            </a:r>
            <a:r>
              <a:rPr lang="zh-CN" altLang="en-US" dirty="0"/>
              <a:t> </a:t>
            </a:r>
            <a:r>
              <a:rPr lang="en-US" altLang="zh-CN" dirty="0"/>
              <a:t>stored</a:t>
            </a:r>
            <a:r>
              <a:rPr lang="zh-CN" altLang="en-US" dirty="0"/>
              <a:t> </a:t>
            </a:r>
            <a:r>
              <a:rPr lang="en-US" altLang="zh-CN" dirty="0"/>
              <a:t>in</a:t>
            </a:r>
            <a:r>
              <a:rPr lang="zh-CN" altLang="en-US" dirty="0"/>
              <a:t> </a:t>
            </a:r>
            <a:r>
              <a:rPr lang="en-US" altLang="zh-CN" dirty="0"/>
              <a:t>a</a:t>
            </a:r>
            <a:r>
              <a:rPr lang="zh-CN" altLang="en-US" dirty="0"/>
              <a:t> </a:t>
            </a:r>
            <a:r>
              <a:rPr lang="en-US" altLang="zh-CN" dirty="0"/>
              <a:t>&lt;p&gt;</a:t>
            </a:r>
            <a:r>
              <a:rPr lang="zh-CN" altLang="en-US" dirty="0"/>
              <a:t> </a:t>
            </a:r>
            <a:r>
              <a:rPr lang="en-US" altLang="zh-CN" dirty="0"/>
              <a:t>tag,</a:t>
            </a:r>
            <a:r>
              <a:rPr lang="zh-CN" altLang="en-US" dirty="0"/>
              <a:t> </a:t>
            </a:r>
            <a:r>
              <a:rPr lang="en-US" altLang="zh-CN" dirty="0"/>
              <a:t>with</a:t>
            </a:r>
            <a:r>
              <a:rPr lang="zh-CN" altLang="en-US" dirty="0"/>
              <a:t> </a:t>
            </a:r>
            <a:r>
              <a:rPr lang="en-US" altLang="zh-CN" dirty="0"/>
              <a:t>attribute:</a:t>
            </a:r>
          </a:p>
          <a:p>
            <a:pPr lvl="1"/>
            <a:r>
              <a:rPr lang="en-US" altLang="zh-CN" i="1" dirty="0"/>
              <a:t>data-qa=“movie-info-synopsis”</a:t>
            </a:r>
          </a:p>
          <a:p>
            <a:pPr lvl="1"/>
            <a:r>
              <a:rPr lang="en-US" altLang="zh-CN" i="1" dirty="0"/>
              <a:t>slot=“content”</a:t>
            </a:r>
          </a:p>
          <a:p>
            <a:r>
              <a:rPr lang="en-US" altLang="zh-CN" dirty="0"/>
              <a:t>Extract</a:t>
            </a:r>
            <a:r>
              <a:rPr lang="zh-CN" altLang="en-US" dirty="0"/>
              <a:t> </a:t>
            </a:r>
            <a:r>
              <a:rPr lang="en-US" altLang="zh-CN" dirty="0"/>
              <a:t>using</a:t>
            </a:r>
            <a:r>
              <a:rPr lang="zh-CN" altLang="en-US" dirty="0"/>
              <a:t> </a:t>
            </a:r>
            <a:r>
              <a:rPr lang="en-US" altLang="zh-CN" dirty="0"/>
              <a:t>xpath.</a:t>
            </a:r>
            <a:endParaRPr lang="zh-CN" altLang="en-US" dirty="0"/>
          </a:p>
          <a:p>
            <a:endParaRPr lang="zh-CN" altLang="en-US"/>
          </a:p>
        </p:txBody>
      </p:sp>
      <p:pic>
        <p:nvPicPr>
          <p:cNvPr id="13" name="内容占位符 9" descr="图形用户界面, 网站&#10;&#10;描述已自动生成">
            <a:extLst>
              <a:ext uri="{FF2B5EF4-FFF2-40B4-BE49-F238E27FC236}">
                <a16:creationId xmlns:a16="http://schemas.microsoft.com/office/drawing/2014/main" id="{38B64876-3A0A-F950-27CD-5B35AF7A2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826" y="585216"/>
            <a:ext cx="6561313" cy="5165629"/>
          </a:xfrm>
          <a:prstGeom prst="rect">
            <a:avLst/>
          </a:prstGeom>
        </p:spPr>
      </p:pic>
      <p:pic>
        <p:nvPicPr>
          <p:cNvPr id="14" name="内容占位符 9" descr="图形用户界面, 网站&#10;&#10;描述已自动生成">
            <a:extLst>
              <a:ext uri="{FF2B5EF4-FFF2-40B4-BE49-F238E27FC236}">
                <a16:creationId xmlns:a16="http://schemas.microsoft.com/office/drawing/2014/main" id="{F988ECFD-D9FC-DCC2-AACF-E80CB0E8F8EB}"/>
              </a:ext>
            </a:extLst>
          </p:cNvPr>
          <p:cNvPicPr>
            <a:picLocks noChangeAspect="1"/>
          </p:cNvPicPr>
          <p:nvPr/>
        </p:nvPicPr>
        <p:blipFill rotWithShape="1">
          <a:blip r:embed="rId3">
            <a:extLst>
              <a:ext uri="{28A0092B-C50C-407E-A947-70E740481C1C}">
                <a14:useLocalDpi xmlns:a14="http://schemas.microsoft.com/office/drawing/2010/main" val="0"/>
              </a:ext>
            </a:extLst>
          </a:blip>
          <a:srcRect l="15540" t="72979" r="31994" b="20356"/>
          <a:stretch/>
        </p:blipFill>
        <p:spPr>
          <a:xfrm>
            <a:off x="5744708" y="5905948"/>
            <a:ext cx="5701547" cy="570155"/>
          </a:xfrm>
          <a:prstGeom prst="rect">
            <a:avLst/>
          </a:prstGeom>
        </p:spPr>
      </p:pic>
    </p:spTree>
    <p:extLst>
      <p:ext uri="{BB962C8B-B14F-4D97-AF65-F5344CB8AC3E}">
        <p14:creationId xmlns:p14="http://schemas.microsoft.com/office/powerpoint/2010/main" val="118922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517F0CF-AD70-20E7-FCA5-0D6B42F26C46}"/>
              </a:ext>
            </a:extLst>
          </p:cNvPr>
          <p:cNvGraphicFramePr>
            <a:graphicFrameLocks noGrp="1"/>
          </p:cNvGraphicFramePr>
          <p:nvPr>
            <p:extLst>
              <p:ext uri="{D42A27DB-BD31-4B8C-83A1-F6EECF244321}">
                <p14:modId xmlns:p14="http://schemas.microsoft.com/office/powerpoint/2010/main" val="515574856"/>
              </p:ext>
            </p:extLst>
          </p:nvPr>
        </p:nvGraphicFramePr>
        <p:xfrm>
          <a:off x="788997" y="0"/>
          <a:ext cx="4773020" cy="6472289"/>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840">
                          <a:solidFill>
                            <a:srgbClr val="CF8E6D"/>
                          </a:solidFill>
                          <a:effectLst/>
                          <a:latin typeface="Courier New" panose="02070309020205020404" pitchFamily="49" charset="0"/>
                          <a:cs typeface="Courier New" panose="02070309020205020404" pitchFamily="49" charset="0"/>
                        </a:rPr>
                        <a:t>class </a:t>
                      </a:r>
                      <a:r>
                        <a:rPr lang="en-US" altLang="zh-CN" sz="840">
                          <a:solidFill>
                            <a:srgbClr val="BCBEC4"/>
                          </a:solidFill>
                          <a:effectLst/>
                          <a:latin typeface="Courier New" panose="02070309020205020404" pitchFamily="49" charset="0"/>
                          <a:cs typeface="Courier New" panose="02070309020205020404" pitchFamily="49" charset="0"/>
                        </a:rPr>
                        <a:t>MovieDetailCrawler(scrapy.Spider):</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name = </a:t>
                      </a:r>
                      <a:r>
                        <a:rPr lang="en-US" altLang="zh-CN" sz="840">
                          <a:solidFill>
                            <a:srgbClr val="6AAB73"/>
                          </a:solidFill>
                          <a:effectLst/>
                          <a:latin typeface="Courier New" panose="02070309020205020404" pitchFamily="49" charset="0"/>
                          <a:cs typeface="Courier New" panose="02070309020205020404" pitchFamily="49" charset="0"/>
                        </a:rPr>
                        <a:t>'rotten_tomatoes'</a:t>
                      </a:r>
                      <a:br>
                        <a:rPr lang="en-US" altLang="zh-CN" sz="840">
                          <a:solidFill>
                            <a:srgbClr val="6AAB73"/>
                          </a:solidFill>
                          <a:effectLst/>
                          <a:latin typeface="Courier New" panose="02070309020205020404" pitchFamily="49" charset="0"/>
                          <a:cs typeface="Courier New" panose="02070309020205020404" pitchFamily="49" charset="0"/>
                        </a:rPr>
                      </a:br>
                      <a:r>
                        <a:rPr lang="en-US" altLang="zh-CN" sz="840">
                          <a:solidFill>
                            <a:srgbClr val="6AAB73"/>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allowed_domains = [</a:t>
                      </a:r>
                      <a:r>
                        <a:rPr lang="en-US" altLang="zh-CN" sz="840">
                          <a:solidFill>
                            <a:srgbClr val="6AAB73"/>
                          </a:solidFill>
                          <a:effectLst/>
                          <a:latin typeface="Courier New" panose="02070309020205020404" pitchFamily="49" charset="0"/>
                          <a:cs typeface="Courier New" panose="02070309020205020404" pitchFamily="49" charset="0"/>
                        </a:rPr>
                        <a:t>'rottentomatoes.com'</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is_terminal_beautiful = </a:t>
                      </a:r>
                      <a:r>
                        <a:rPr lang="en-US" altLang="zh-CN" sz="840">
                          <a:solidFill>
                            <a:srgbClr val="CF8E6D"/>
                          </a:solidFill>
                          <a:effectLst/>
                          <a:latin typeface="Courier New" panose="02070309020205020404" pitchFamily="49" charset="0"/>
                          <a:cs typeface="Courier New" panose="02070309020205020404" pitchFamily="49" charset="0"/>
                        </a:rPr>
                        <a:t>False</a:t>
                      </a:r>
                      <a:br>
                        <a:rPr lang="en-US" altLang="zh-CN" sz="840">
                          <a:solidFill>
                            <a:srgbClr val="CF8E6D"/>
                          </a:solidFill>
                          <a:effectLst/>
                          <a:latin typeface="Courier New" panose="02070309020205020404" pitchFamily="49" charset="0"/>
                          <a:cs typeface="Courier New" panose="02070309020205020404" pitchFamily="49" charset="0"/>
                        </a:rPr>
                      </a:br>
                      <a:r>
                        <a:rPr lang="en-US" altLang="zh-CN" sz="840">
                          <a:solidFill>
                            <a:srgbClr val="CF8E6D"/>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start_urls = __settings__.get_movie_url()</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custom_settings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Terminal settings: Ignore some warnings and logs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'LOG_LEVEL': logging.ERROR,</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'REQUEST_FINGERPRINTER_IMPLEMENTATION': '2.7',</a:t>
                      </a:r>
                      <a:br>
                        <a:rPr lang="en-US" altLang="zh-CN" sz="840">
                          <a:solidFill>
                            <a:srgbClr val="7A7E85"/>
                          </a:solidFill>
                          <a:effectLst/>
                          <a:latin typeface="Courier New" panose="02070309020205020404" pitchFamily="49" charset="0"/>
                          <a:cs typeface="Courier New" panose="02070309020205020404" pitchFamily="49" charset="0"/>
                        </a:rPr>
                      </a:b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Local settings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'LANG'</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'EN'</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'USE_EXACT_VALUES'</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'SAVE_DATA'</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'ROUND_LEVEL'</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2AACB8"/>
                          </a:solidFill>
                          <a:effectLst/>
                          <a:latin typeface="Courier New" panose="02070309020205020404" pitchFamily="49" charset="0"/>
                          <a:cs typeface="Courier New" panose="02070309020205020404" pitchFamily="49" charset="0"/>
                        </a:rPr>
                        <a:t>3</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start_requests</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for </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CF8E6D"/>
                          </a:solidFill>
                          <a:effectLst/>
                          <a:latin typeface="Courier New" panose="02070309020205020404" pitchFamily="49" charset="0"/>
                          <a:cs typeface="Courier New" panose="02070309020205020404" pitchFamily="49" charset="0"/>
                        </a:rPr>
                        <a:t>in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.start_urls:</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headers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'User-Agent'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.get_random_user_agent()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yield </a:t>
                      </a:r>
                      <a:r>
                        <a:rPr lang="en-US" altLang="zh-CN" sz="840">
                          <a:solidFill>
                            <a:srgbClr val="BCBEC4"/>
                          </a:solidFill>
                          <a:effectLst/>
                          <a:latin typeface="Courier New" panose="02070309020205020404" pitchFamily="49" charset="0"/>
                          <a:cs typeface="Courier New" panose="02070309020205020404" pitchFamily="49" charset="0"/>
                        </a:rPr>
                        <a:t>scrapy.Request(</a:t>
                      </a:r>
                      <a:r>
                        <a:rPr lang="en-US" altLang="zh-CN" sz="840">
                          <a:solidFill>
                            <a:srgbClr val="AA4926"/>
                          </a:solidFill>
                          <a:effectLst/>
                          <a:latin typeface="Courier New" panose="02070309020205020404" pitchFamily="49" charset="0"/>
                          <a:cs typeface="Courier New" panose="02070309020205020404" pitchFamily="49" charset="0"/>
                        </a:rPr>
                        <a:t>url</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AA4926"/>
                          </a:solidFill>
                          <a:effectLst/>
                          <a:latin typeface="Courier New" panose="02070309020205020404" pitchFamily="49" charset="0"/>
                          <a:cs typeface="Courier New" panose="02070309020205020404" pitchFamily="49" charset="0"/>
                        </a:rPr>
                        <a:t>headers</a:t>
                      </a:r>
                      <a:r>
                        <a:rPr lang="en-US" altLang="zh-CN" sz="840">
                          <a:solidFill>
                            <a:srgbClr val="BCBEC4"/>
                          </a:solidFill>
                          <a:effectLst/>
                          <a:latin typeface="Courier New" panose="02070309020205020404" pitchFamily="49" charset="0"/>
                          <a:cs typeface="Courier New" panose="02070309020205020404" pitchFamily="49" charset="0"/>
                        </a:rPr>
                        <a:t>=headers, </a:t>
                      </a:r>
                      <a:r>
                        <a:rPr lang="en-US" altLang="zh-CN" sz="840">
                          <a:solidFill>
                            <a:srgbClr val="AA4926"/>
                          </a:solidFill>
                          <a:effectLst/>
                          <a:latin typeface="Courier New" panose="02070309020205020404" pitchFamily="49" charset="0"/>
                          <a:cs typeface="Courier New" panose="02070309020205020404" pitchFamily="49" charset="0"/>
                        </a:rPr>
                        <a:t>callback</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.parse)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Use dynamic agent to avoid my IP to get banned</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get_random_user_agent</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user_agents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rv:85.0) Gecko/20100101 Firefox/85.0'</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return </a:t>
                      </a:r>
                      <a:r>
                        <a:rPr lang="en-US" altLang="zh-CN" sz="840">
                          <a:solidFill>
                            <a:srgbClr val="BCBEC4"/>
                          </a:solidFill>
                          <a:effectLst/>
                          <a:latin typeface="Courier New" panose="02070309020205020404" pitchFamily="49" charset="0"/>
                          <a:cs typeface="Courier New" panose="02070309020205020404" pitchFamily="49" charset="0"/>
                        </a:rPr>
                        <a:t>random.choice(user_agents)</a:t>
                      </a:r>
                    </a:p>
                    <a:p>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parse</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 response):</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title = response.xpath(</a:t>
                      </a:r>
                      <a:r>
                        <a:rPr lang="en-US" altLang="zh-CN" sz="840">
                          <a:solidFill>
                            <a:srgbClr val="6AAB73"/>
                          </a:solidFill>
                          <a:effectLst/>
                          <a:latin typeface="Courier New" panose="02070309020205020404" pitchFamily="49" charset="0"/>
                          <a:cs typeface="Courier New" panose="02070309020205020404" pitchFamily="49" charset="0"/>
                        </a:rPr>
                        <a:t>"//h1[@class='title']/text()"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response.xpath(</a:t>
                      </a:r>
                      <a:r>
                        <a:rPr lang="en-US" altLang="zh-CN" sz="840">
                          <a:solidFill>
                            <a:srgbClr val="6AAB73"/>
                          </a:solidFill>
                          <a:effectLst/>
                          <a:latin typeface="Courier New" panose="02070309020205020404" pitchFamily="49" charset="0"/>
                          <a:cs typeface="Courier New" panose="02070309020205020404" pitchFamily="49" charset="0"/>
                        </a:rPr>
                        <a:t>"//span[@class='genre']/text()"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re.sub(</a:t>
                      </a:r>
                      <a:r>
                        <a:rPr lang="en-US" altLang="zh-CN" sz="840">
                          <a:solidFill>
                            <a:srgbClr val="6AAB73"/>
                          </a:solidFill>
                          <a:effectLst/>
                          <a:latin typeface="Courier New" panose="02070309020205020404" pitchFamily="49" charset="0"/>
                          <a:cs typeface="Courier New" panose="02070309020205020404" pitchFamily="49" charset="0"/>
                        </a:rPr>
                        <a:t>r'\n|\s|\t'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genre)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response.xpath(</a:t>
                      </a:r>
                      <a:r>
                        <a:rPr lang="en-US" altLang="zh-CN" sz="840">
                          <a:solidFill>
                            <a:srgbClr val="6AAB73"/>
                          </a:solidFill>
                          <a:effectLst/>
                          <a:latin typeface="Courier New" panose="02070309020205020404" pitchFamily="49" charset="0"/>
                          <a:cs typeface="Courier New" panose="02070309020205020404" pitchFamily="49" charset="0"/>
                        </a:rPr>
                        <a:t>"//p[@slot='content']/text()"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re.sub(</a:t>
                      </a:r>
                      <a:r>
                        <a:rPr lang="en-US" altLang="zh-CN" sz="840">
                          <a:solidFill>
                            <a:srgbClr val="6AAB73"/>
                          </a:solidFill>
                          <a:effectLst/>
                          <a:latin typeface="Courier New" panose="02070309020205020404" pitchFamily="49" charset="0"/>
                          <a:cs typeface="Courier New" panose="02070309020205020404" pitchFamily="49" charset="0"/>
                        </a:rPr>
                        <a:t>r'\n|\t'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6339155A-9D87-B045-8491-C585016E681B}"/>
              </a:ext>
            </a:extLst>
          </p:cNvPr>
          <p:cNvGraphicFramePr>
            <a:graphicFrameLocks noGrp="1"/>
          </p:cNvGraphicFramePr>
          <p:nvPr>
            <p:extLst>
              <p:ext uri="{D42A27DB-BD31-4B8C-83A1-F6EECF244321}">
                <p14:modId xmlns:p14="http://schemas.microsoft.com/office/powerpoint/2010/main" val="601312395"/>
              </p:ext>
            </p:extLst>
          </p:nvPr>
        </p:nvGraphicFramePr>
        <p:xfrm>
          <a:off x="6275597" y="20547"/>
          <a:ext cx="4645904" cy="1982585"/>
        </p:xfrm>
        <a:graphic>
          <a:graphicData uri="http://schemas.openxmlformats.org/drawingml/2006/table">
            <a:tbl>
              <a:tblPr firstRow="1" firstCol="1" bandRow="1"/>
              <a:tblGrid>
                <a:gridCol w="4645904">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BCBEC4"/>
                          </a:solidFill>
                          <a:effectLst/>
                          <a:latin typeface="Courier New" panose="02070309020205020404" pitchFamily="49" charset="0"/>
                          <a:cs typeface="Courier New" panose="02070309020205020404" pitchFamily="49" charset="0"/>
                        </a:rPr>
                        <a:t> </a:t>
                      </a:r>
                      <a:r>
                        <a:rPr lang="zh-CN" altLang="en-US"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data = {</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"title"</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"genre"</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"content"</a:t>
                      </a:r>
                      <a:r>
                        <a:rPr lang="en-US" altLang="zh-CN" sz="900">
                          <a:solidFill>
                            <a:srgbClr val="BCBEC4"/>
                          </a:solidFill>
                          <a:effectLst/>
                          <a:latin typeface="Courier New" panose="02070309020205020404" pitchFamily="49" charset="0"/>
                          <a:cs typeface="Courier New" panose="02070309020205020404" pitchFamily="49" charset="0"/>
                        </a:rPr>
                        <a:t>: content,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br>
                        <a:rPr lang="en-US" altLang="zh-CN" sz="900">
                          <a:solidFill>
                            <a:srgbClr val="BCBEC4"/>
                          </a:solidFill>
                          <a:effectLst/>
                          <a:latin typeface="Courier New" panose="02070309020205020404" pitchFamily="49" charset="0"/>
                          <a:cs typeface="Courier New" panose="02070309020205020404" pitchFamily="49" charset="0"/>
                        </a:rPr>
                      </a:b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7A7E85"/>
                          </a:solidFill>
                          <a:effectLst/>
                          <a:latin typeface="Courier New" panose="02070309020205020404" pitchFamily="49" charset="0"/>
                          <a:cs typeface="Courier New" panose="02070309020205020404" pitchFamily="49" charset="0"/>
                        </a:rPr>
                        <a:t># Save data</a:t>
                      </a:r>
                      <a:br>
                        <a:rPr lang="en-US" altLang="zh-CN" sz="900">
                          <a:solidFill>
                            <a:srgbClr val="7A7E85"/>
                          </a:solidFill>
                          <a:effectLst/>
                          <a:latin typeface="Courier New" panose="02070309020205020404" pitchFamily="49" charset="0"/>
                          <a:cs typeface="Courier New" panose="02070309020205020404" pitchFamily="49" charset="0"/>
                        </a:rPr>
                      </a:br>
                      <a:r>
                        <a:rPr lang="en-US" altLang="zh-CN" sz="900">
                          <a:solidFill>
                            <a:srgbClr val="7A7E85"/>
                          </a:solidFill>
                          <a:effectLst/>
                          <a:latin typeface="Courier New" panose="02070309020205020404" pitchFamily="49" charset="0"/>
                          <a:cs typeface="Courier New" panose="02070309020205020404" pitchFamily="49" charset="0"/>
                        </a:rPr>
                        <a:t>        </a:t>
                      </a:r>
                      <a:r>
                        <a:rPr lang="en-US" altLang="zh-CN" sz="900">
                          <a:solidFill>
                            <a:srgbClr val="CF8E6D"/>
                          </a:solidFill>
                          <a:effectLst/>
                          <a:latin typeface="Courier New" panose="02070309020205020404" pitchFamily="49" charset="0"/>
                          <a:cs typeface="Courier New" panose="02070309020205020404" pitchFamily="49" charset="0"/>
                        </a:rPr>
                        <a:t>if </a:t>
                      </a:r>
                      <a:r>
                        <a:rPr lang="en-US" altLang="zh-CN" sz="900">
                          <a:solidFill>
                            <a:srgbClr val="94558D"/>
                          </a:solidFill>
                          <a:effectLst/>
                          <a:latin typeface="Courier New" panose="02070309020205020404" pitchFamily="49" charset="0"/>
                          <a:cs typeface="Courier New" panose="02070309020205020404" pitchFamily="49" charset="0"/>
                        </a:rPr>
                        <a:t>self</a:t>
                      </a:r>
                      <a:r>
                        <a:rPr lang="en-US" altLang="zh-CN" sz="900">
                          <a:solidFill>
                            <a:srgbClr val="BCBEC4"/>
                          </a:solidFill>
                          <a:effectLst/>
                          <a:latin typeface="Courier New" panose="02070309020205020404" pitchFamily="49" charset="0"/>
                          <a:cs typeface="Courier New" panose="02070309020205020404" pitchFamily="49" charset="0"/>
                        </a:rPr>
                        <a:t>.custom_settings[</a:t>
                      </a:r>
                      <a:r>
                        <a:rPr lang="en-US" altLang="zh-CN" sz="900">
                          <a:solidFill>
                            <a:srgbClr val="6AAB73"/>
                          </a:solidFill>
                          <a:effectLst/>
                          <a:latin typeface="Courier New" panose="02070309020205020404" pitchFamily="49" charset="0"/>
                          <a:cs typeface="Courier New" panose="02070309020205020404" pitchFamily="49" charset="0"/>
                        </a:rPr>
                        <a:t>'SAVE_DATA'</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__save_data__.save_data_to_excel(data, </a:t>
                      </a:r>
                      <a:r>
                        <a:rPr lang="en-US" altLang="zh-CN" sz="900">
                          <a:solidFill>
                            <a:srgbClr val="AA4926"/>
                          </a:solidFill>
                          <a:effectLst/>
                          <a:latin typeface="Courier New" panose="02070309020205020404" pitchFamily="49" charset="0"/>
                          <a:cs typeface="Courier New" panose="02070309020205020404" pitchFamily="49" charset="0"/>
                        </a:rPr>
                        <a:t>file_name</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"movie_content"</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title:" </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genre:" </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content: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4" name="表格 3">
            <a:extLst>
              <a:ext uri="{FF2B5EF4-FFF2-40B4-BE49-F238E27FC236}">
                <a16:creationId xmlns:a16="http://schemas.microsoft.com/office/drawing/2014/main" id="{92FB1224-BA5B-C2E6-810A-5E0994CE64A3}"/>
              </a:ext>
            </a:extLst>
          </p:cNvPr>
          <p:cNvGraphicFramePr>
            <a:graphicFrameLocks noGrp="1"/>
          </p:cNvGraphicFramePr>
          <p:nvPr>
            <p:extLst>
              <p:ext uri="{D42A27DB-BD31-4B8C-83A1-F6EECF244321}">
                <p14:modId xmlns:p14="http://schemas.microsoft.com/office/powerpoint/2010/main" val="849088648"/>
              </p:ext>
            </p:extLst>
          </p:nvPr>
        </p:nvGraphicFramePr>
        <p:xfrm>
          <a:off x="6212039" y="3236144"/>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5" name="矩形 4">
            <a:extLst>
              <a:ext uri="{FF2B5EF4-FFF2-40B4-BE49-F238E27FC236}">
                <a16:creationId xmlns:a16="http://schemas.microsoft.com/office/drawing/2014/main" id="{1DF08314-C5A1-1314-3DBF-48CF6FFF661F}"/>
              </a:ext>
            </a:extLst>
          </p:cNvPr>
          <p:cNvSpPr/>
          <p:nvPr/>
        </p:nvSpPr>
        <p:spPr>
          <a:xfrm>
            <a:off x="1021169" y="685239"/>
            <a:ext cx="2760732" cy="2035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E44D393B-9AB8-1591-BC07-FE7AF8A9FC3E}"/>
              </a:ext>
            </a:extLst>
          </p:cNvPr>
          <p:cNvCxnSpPr>
            <a:cxnSpLocks/>
          </p:cNvCxnSpPr>
          <p:nvPr/>
        </p:nvCxnSpPr>
        <p:spPr>
          <a:xfrm flipH="1" flipV="1">
            <a:off x="3863083" y="972509"/>
            <a:ext cx="2348956" cy="2263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EE24-3D6A-C61D-CBE9-239E8F92EBE4}"/>
              </a:ext>
            </a:extLst>
          </p:cNvPr>
          <p:cNvSpPr/>
          <p:nvPr/>
        </p:nvSpPr>
        <p:spPr>
          <a:xfrm>
            <a:off x="1134418" y="2507661"/>
            <a:ext cx="2760732" cy="2035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8BE5DD-8F4D-75ED-E668-D34815D76856}"/>
              </a:ext>
            </a:extLst>
          </p:cNvPr>
          <p:cNvSpPr txBox="1"/>
          <p:nvPr/>
        </p:nvSpPr>
        <p:spPr>
          <a:xfrm>
            <a:off x="3895150" y="435454"/>
            <a:ext cx="1707199" cy="276999"/>
          </a:xfrm>
          <a:prstGeom prst="rect">
            <a:avLst/>
          </a:prstGeom>
          <a:solidFill>
            <a:srgbClr val="C00000"/>
          </a:solidFill>
        </p:spPr>
        <p:txBody>
          <a:bodyPr wrap="none" rtlCol="0">
            <a:spAutoFit/>
          </a:bodyPr>
          <a:lstStyle/>
          <a:p>
            <a:r>
              <a:rPr kumimoji="1" lang="en-US" altLang="zh-CN" sz="1200" b="1">
                <a:solidFill>
                  <a:schemeClr val="bg1"/>
                </a:solidFill>
              </a:rPr>
              <a:t>1.</a:t>
            </a:r>
            <a:r>
              <a:rPr kumimoji="1" lang="zh-CN" altLang="en-US" sz="1200" b="1">
                <a:solidFill>
                  <a:schemeClr val="bg1"/>
                </a:solidFill>
              </a:rPr>
              <a:t> </a:t>
            </a:r>
            <a:r>
              <a:rPr kumimoji="1" lang="en-US" altLang="zh-CN" sz="1200" b="1">
                <a:solidFill>
                  <a:schemeClr val="bg1"/>
                </a:solidFill>
              </a:rPr>
              <a:t>Initialize</a:t>
            </a:r>
            <a:r>
              <a:rPr kumimoji="1" lang="zh-CN" altLang="en-US" sz="1200" b="1">
                <a:solidFill>
                  <a:schemeClr val="bg1"/>
                </a:solidFill>
              </a:rPr>
              <a:t> </a:t>
            </a:r>
            <a:r>
              <a:rPr kumimoji="1" lang="en-US" altLang="zh-CN" sz="1200" b="1">
                <a:solidFill>
                  <a:schemeClr val="bg1"/>
                </a:solidFill>
              </a:rPr>
              <a:t>start</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r>
              <a:rPr kumimoji="1" lang="zh-CN" altLang="en-US" sz="1200" b="1">
                <a:solidFill>
                  <a:schemeClr val="bg1"/>
                </a:solidFill>
              </a:rPr>
              <a:t> </a:t>
            </a:r>
          </a:p>
        </p:txBody>
      </p:sp>
      <p:sp>
        <p:nvSpPr>
          <p:cNvPr id="11" name="文本框 10">
            <a:extLst>
              <a:ext uri="{FF2B5EF4-FFF2-40B4-BE49-F238E27FC236}">
                <a16:creationId xmlns:a16="http://schemas.microsoft.com/office/drawing/2014/main" id="{12464C8C-24C2-C9BF-3A8B-C1A4B46A2E16}"/>
              </a:ext>
            </a:extLst>
          </p:cNvPr>
          <p:cNvSpPr txBox="1"/>
          <p:nvPr/>
        </p:nvSpPr>
        <p:spPr>
          <a:xfrm>
            <a:off x="3175507" y="2143112"/>
            <a:ext cx="1571264" cy="276999"/>
          </a:xfrm>
          <a:prstGeom prst="rect">
            <a:avLst/>
          </a:prstGeom>
          <a:solidFill>
            <a:srgbClr val="C00000"/>
          </a:solidFill>
        </p:spPr>
        <p:txBody>
          <a:bodyPr wrap="none" rtlCol="0">
            <a:spAutoFit/>
          </a:bodyPr>
          <a:lstStyle/>
          <a:p>
            <a:r>
              <a:rPr kumimoji="1" lang="en-US" altLang="zh-CN" sz="1200" b="1">
                <a:solidFill>
                  <a:schemeClr val="bg1"/>
                </a:solidFill>
              </a:rPr>
              <a:t>2.</a:t>
            </a:r>
            <a:r>
              <a:rPr kumimoji="1" lang="zh-CN" altLang="en-US" sz="1200" b="1">
                <a:solidFill>
                  <a:schemeClr val="bg1"/>
                </a:solidFill>
              </a:rPr>
              <a:t> </a:t>
            </a:r>
            <a:r>
              <a:rPr kumimoji="1" lang="en-US" altLang="zh-CN" sz="1200" b="1">
                <a:solidFill>
                  <a:schemeClr val="bg1"/>
                </a:solidFill>
              </a:rPr>
              <a:t>Traverse</a:t>
            </a:r>
            <a:r>
              <a:rPr kumimoji="1" lang="zh-CN" altLang="en-US" sz="1200" b="1">
                <a:solidFill>
                  <a:schemeClr val="bg1"/>
                </a:solidFill>
              </a:rPr>
              <a:t> </a:t>
            </a:r>
            <a:r>
              <a:rPr kumimoji="1" lang="en-US" altLang="zh-CN" sz="1200" b="1">
                <a:solidFill>
                  <a:schemeClr val="bg1"/>
                </a:solidFill>
              </a:rPr>
              <a:t>the</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endParaRPr kumimoji="1" lang="zh-CN" altLang="en-US" sz="1200" b="1">
              <a:solidFill>
                <a:schemeClr val="bg1"/>
              </a:solidFill>
            </a:endParaRPr>
          </a:p>
        </p:txBody>
      </p:sp>
      <p:sp>
        <p:nvSpPr>
          <p:cNvPr id="12" name="矩形 11">
            <a:extLst>
              <a:ext uri="{FF2B5EF4-FFF2-40B4-BE49-F238E27FC236}">
                <a16:creationId xmlns:a16="http://schemas.microsoft.com/office/drawing/2014/main" id="{60320486-0376-3E5F-071D-CDB856AE3EB6}"/>
              </a:ext>
            </a:extLst>
          </p:cNvPr>
          <p:cNvSpPr/>
          <p:nvPr/>
        </p:nvSpPr>
        <p:spPr>
          <a:xfrm>
            <a:off x="1295848" y="6187734"/>
            <a:ext cx="3933698" cy="3731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F0A8DD-6B4D-1447-4E1D-A88E7DFC70C4}"/>
              </a:ext>
            </a:extLst>
          </p:cNvPr>
          <p:cNvSpPr txBox="1"/>
          <p:nvPr/>
        </p:nvSpPr>
        <p:spPr>
          <a:xfrm>
            <a:off x="5380282" y="6396098"/>
            <a:ext cx="4978542" cy="276999"/>
          </a:xfrm>
          <a:prstGeom prst="rect">
            <a:avLst/>
          </a:prstGeom>
          <a:solidFill>
            <a:srgbClr val="C00000"/>
          </a:solidFill>
        </p:spPr>
        <p:txBody>
          <a:bodyPr wrap="none" rtlCol="0">
            <a:spAutoFit/>
          </a:bodyPr>
          <a:lstStyle/>
          <a:p>
            <a:r>
              <a:rPr kumimoji="1" lang="en-US" altLang="zh-CN" sz="1200" b="1">
                <a:solidFill>
                  <a:schemeClr val="bg1"/>
                </a:solidFill>
              </a:rPr>
              <a:t>3.</a:t>
            </a:r>
            <a:r>
              <a:rPr kumimoji="1" lang="zh-CN" altLang="en-US" sz="1200" b="1">
                <a:solidFill>
                  <a:schemeClr val="bg1"/>
                </a:solidFill>
              </a:rPr>
              <a:t> </a:t>
            </a:r>
            <a:r>
              <a:rPr kumimoji="1" lang="en-US" altLang="zh-CN" sz="1200" b="1">
                <a:solidFill>
                  <a:schemeClr val="bg1"/>
                </a:solidFill>
              </a:rPr>
              <a:t>Retrieve</a:t>
            </a:r>
            <a:r>
              <a:rPr kumimoji="1" lang="zh-CN" altLang="en-US" sz="1200" b="1">
                <a:solidFill>
                  <a:schemeClr val="bg1"/>
                </a:solidFill>
              </a:rPr>
              <a:t> </a:t>
            </a:r>
            <a:r>
              <a:rPr kumimoji="1" lang="en-US" altLang="zh-CN" sz="1200" b="1">
                <a:solidFill>
                  <a:schemeClr val="bg1"/>
                </a:solidFill>
              </a:rPr>
              <a:t>plots,</a:t>
            </a:r>
            <a:r>
              <a:rPr kumimoji="1" lang="zh-CN" altLang="en-US" sz="1200" b="1">
                <a:solidFill>
                  <a:schemeClr val="bg1"/>
                </a:solidFill>
              </a:rPr>
              <a:t> </a:t>
            </a:r>
            <a:r>
              <a:rPr kumimoji="1" lang="en-US" altLang="zh-CN" sz="1200" b="1">
                <a:solidFill>
                  <a:schemeClr val="bg1"/>
                </a:solidFill>
              </a:rPr>
              <a:t>and</a:t>
            </a:r>
            <a:r>
              <a:rPr kumimoji="1" lang="zh-CN" altLang="en-US" sz="1200" b="1">
                <a:solidFill>
                  <a:schemeClr val="bg1"/>
                </a:solidFill>
              </a:rPr>
              <a:t> </a:t>
            </a:r>
            <a:r>
              <a:rPr kumimoji="1" lang="en-US" altLang="zh-CN" sz="1200" b="1">
                <a:solidFill>
                  <a:schemeClr val="bg1"/>
                </a:solidFill>
              </a:rPr>
              <a:t>do</a:t>
            </a:r>
            <a:r>
              <a:rPr kumimoji="1" lang="zh-CN" altLang="en-US" sz="1200" b="1">
                <a:solidFill>
                  <a:schemeClr val="bg1"/>
                </a:solidFill>
              </a:rPr>
              <a:t> </a:t>
            </a:r>
            <a:r>
              <a:rPr kumimoji="1" lang="en-US" altLang="zh-CN" sz="1200" b="1">
                <a:solidFill>
                  <a:schemeClr val="bg1"/>
                </a:solidFill>
              </a:rPr>
              <a:t>some</a:t>
            </a:r>
            <a:r>
              <a:rPr kumimoji="1" lang="zh-CN" altLang="en-US" sz="1200" b="1">
                <a:solidFill>
                  <a:schemeClr val="bg1"/>
                </a:solidFill>
              </a:rPr>
              <a:t> </a:t>
            </a:r>
            <a:r>
              <a:rPr kumimoji="1" lang="en-US" altLang="zh-CN" sz="1200" b="1">
                <a:solidFill>
                  <a:schemeClr val="bg1"/>
                </a:solidFill>
              </a:rPr>
              <a:t>liguistic</a:t>
            </a:r>
            <a:r>
              <a:rPr kumimoji="1" lang="zh-CN" altLang="en-US" sz="1200" b="1">
                <a:solidFill>
                  <a:schemeClr val="bg1"/>
                </a:solidFill>
              </a:rPr>
              <a:t> </a:t>
            </a:r>
            <a:r>
              <a:rPr kumimoji="1" lang="en-US" altLang="zh-CN" sz="1200" b="1">
                <a:solidFill>
                  <a:schemeClr val="bg1"/>
                </a:solidFill>
              </a:rPr>
              <a:t>tricks</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make</a:t>
            </a:r>
            <a:r>
              <a:rPr kumimoji="1" lang="zh-CN" altLang="en-US" sz="1200" b="1">
                <a:solidFill>
                  <a:schemeClr val="bg1"/>
                </a:solidFill>
              </a:rPr>
              <a:t> </a:t>
            </a:r>
            <a:r>
              <a:rPr kumimoji="1" lang="en-US" altLang="zh-CN" sz="1200" b="1">
                <a:solidFill>
                  <a:schemeClr val="bg1"/>
                </a:solidFill>
              </a:rPr>
              <a:t>it</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single</a:t>
            </a:r>
            <a:r>
              <a:rPr kumimoji="1" lang="zh-CN" altLang="en-US" sz="1200" b="1">
                <a:solidFill>
                  <a:schemeClr val="bg1"/>
                </a:solidFill>
              </a:rPr>
              <a:t> </a:t>
            </a:r>
            <a:r>
              <a:rPr kumimoji="1" lang="en-US" altLang="zh-CN" sz="1200" b="1">
                <a:solidFill>
                  <a:schemeClr val="bg1"/>
                </a:solidFill>
              </a:rPr>
              <a:t>string.</a:t>
            </a:r>
            <a:endParaRPr kumimoji="1" lang="zh-CN" altLang="en-US" sz="1200" b="1">
              <a:solidFill>
                <a:schemeClr val="bg1"/>
              </a:solidFill>
            </a:endParaRPr>
          </a:p>
        </p:txBody>
      </p:sp>
      <p:sp>
        <p:nvSpPr>
          <p:cNvPr id="14" name="矩形 13">
            <a:extLst>
              <a:ext uri="{FF2B5EF4-FFF2-40B4-BE49-F238E27FC236}">
                <a16:creationId xmlns:a16="http://schemas.microsoft.com/office/drawing/2014/main" id="{2B326741-6CFA-73C1-F0C1-3611D02C3E1C}"/>
              </a:ext>
            </a:extLst>
          </p:cNvPr>
          <p:cNvSpPr/>
          <p:nvPr/>
        </p:nvSpPr>
        <p:spPr>
          <a:xfrm>
            <a:off x="6349429" y="972509"/>
            <a:ext cx="4253523" cy="6405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5EBB4D7-622F-D0F5-1A2C-7DCC174A938A}"/>
              </a:ext>
            </a:extLst>
          </p:cNvPr>
          <p:cNvSpPr txBox="1"/>
          <p:nvPr/>
        </p:nvSpPr>
        <p:spPr>
          <a:xfrm>
            <a:off x="8137212" y="638967"/>
            <a:ext cx="2465740" cy="276999"/>
          </a:xfrm>
          <a:prstGeom prst="rect">
            <a:avLst/>
          </a:prstGeom>
          <a:solidFill>
            <a:srgbClr val="C00000"/>
          </a:solidFill>
        </p:spPr>
        <p:txBody>
          <a:bodyPr wrap="none" rtlCol="0">
            <a:spAutoFit/>
          </a:bodyPr>
          <a:lstStyle/>
          <a:p>
            <a:r>
              <a:rPr kumimoji="1" lang="en-US" altLang="zh-CN" sz="1200" b="1">
                <a:solidFill>
                  <a:schemeClr val="bg1"/>
                </a:solidFill>
              </a:rPr>
              <a:t>4.</a:t>
            </a:r>
            <a:r>
              <a:rPr kumimoji="1" lang="zh-CN" altLang="en-US" sz="1200" b="1">
                <a:solidFill>
                  <a:schemeClr val="bg1"/>
                </a:solidFill>
              </a:rPr>
              <a:t> </a:t>
            </a:r>
            <a:r>
              <a:rPr kumimoji="1" lang="en-US" altLang="zh-CN" sz="1200" b="1">
                <a:solidFill>
                  <a:schemeClr val="bg1"/>
                </a:solidFill>
              </a:rPr>
              <a:t>Store</a:t>
            </a:r>
            <a:r>
              <a:rPr kumimoji="1" lang="zh-CN" altLang="en-US" sz="1200" b="1">
                <a:solidFill>
                  <a:schemeClr val="bg1"/>
                </a:solidFill>
              </a:rPr>
              <a:t> </a:t>
            </a:r>
            <a:r>
              <a:rPr kumimoji="1" lang="en-US" altLang="zh-CN" sz="1200" b="1">
                <a:solidFill>
                  <a:schemeClr val="bg1"/>
                </a:solidFill>
              </a:rPr>
              <a:t>data</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another</a:t>
            </a:r>
            <a:r>
              <a:rPr kumimoji="1" lang="zh-CN" altLang="en-US" sz="1200" b="1">
                <a:solidFill>
                  <a:schemeClr val="bg1"/>
                </a:solidFill>
              </a:rPr>
              <a:t> </a:t>
            </a:r>
            <a:r>
              <a:rPr kumimoji="1" lang="en-US" altLang="zh-CN" sz="1200" b="1">
                <a:solidFill>
                  <a:schemeClr val="bg1"/>
                </a:solidFill>
              </a:rPr>
              <a:t>excel</a:t>
            </a:r>
            <a:r>
              <a:rPr kumimoji="1" lang="zh-CN" altLang="en-US" sz="1200" b="1">
                <a:solidFill>
                  <a:schemeClr val="bg1"/>
                </a:solidFill>
              </a:rPr>
              <a:t> </a:t>
            </a:r>
            <a:r>
              <a:rPr kumimoji="1" lang="en-US" altLang="zh-CN" sz="1200" b="1">
                <a:solidFill>
                  <a:schemeClr val="bg1"/>
                </a:solidFill>
              </a:rPr>
              <a:t>file.</a:t>
            </a:r>
            <a:endParaRPr kumimoji="1" lang="zh-CN" altLang="en-US" sz="1200" b="1">
              <a:solidFill>
                <a:schemeClr val="bg1"/>
              </a:solidFill>
            </a:endParaRPr>
          </a:p>
        </p:txBody>
      </p:sp>
    </p:spTree>
    <p:extLst>
      <p:ext uri="{BB962C8B-B14F-4D97-AF65-F5344CB8AC3E}">
        <p14:creationId xmlns:p14="http://schemas.microsoft.com/office/powerpoint/2010/main" val="9582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2882</TotalTime>
  <Words>3533</Words>
  <Application>Microsoft Macintosh PowerPoint</Application>
  <PresentationFormat>Widescreen</PresentationFormat>
  <Paragraphs>232</Paragraphs>
  <Slides>18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American Typewriter</vt:lpstr>
      <vt:lpstr>Arial</vt:lpstr>
      <vt:lpstr>Courier New</vt:lpstr>
      <vt:lpstr>Times New Roman</vt:lpstr>
      <vt:lpstr>Tw Cen MT</vt:lpstr>
      <vt:lpstr>Tw Cen MT Condensed</vt:lpstr>
      <vt:lpstr>Wingdings 3</vt:lpstr>
      <vt:lpstr>积分</vt:lpstr>
      <vt:lpstr>Plot Search using tf-idf Model From top 100+ list from Rotten Tomatoes</vt:lpstr>
      <vt:lpstr>1. Introduction</vt:lpstr>
      <vt:lpstr>Project Process</vt:lpstr>
      <vt:lpstr>2. First Crawler</vt:lpstr>
      <vt:lpstr>PowerPoint Presentation</vt:lpstr>
      <vt:lpstr>2. First Crawler</vt:lpstr>
      <vt:lpstr>3. Second Crawler</vt:lpstr>
      <vt:lpstr>3. Second Crawler</vt:lpstr>
      <vt:lpstr>PowerPoint Presentation</vt:lpstr>
      <vt:lpstr>3. Second Crawler</vt:lpstr>
      <vt:lpstr>4. TF-IDF Matrix &amp; Search</vt:lpstr>
      <vt:lpstr>4. TF-IDF Matrix &amp; Search</vt:lpstr>
      <vt:lpstr>4. TF-IDF Matrix &amp; Search</vt:lpstr>
      <vt:lpstr>4. TF-IDF Matrix &amp; Search</vt:lpstr>
      <vt:lpstr>4. TF-IDF Matrix &amp; Search</vt:lpstr>
      <vt:lpstr>4. TF-IDF Matrix &amp; Search</vt:lpstr>
      <vt:lpstr>4. TF-IDF Matrix &amp; 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591</cp:revision>
  <dcterms:created xsi:type="dcterms:W3CDTF">2023-11-04T10:52:44Z</dcterms:created>
  <dcterms:modified xsi:type="dcterms:W3CDTF">2023-11-13T06:36:03Z</dcterms:modified>
</cp:coreProperties>
</file>